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Default Extension="wmv" ContentType="video/x-ms-wmv"/>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58"/>
  </p:notesMasterIdLst>
  <p:sldIdLst>
    <p:sldId id="323" r:id="rId2"/>
    <p:sldId id="259" r:id="rId3"/>
    <p:sldId id="258" r:id="rId4"/>
    <p:sldId id="303" r:id="rId5"/>
    <p:sldId id="304" r:id="rId6"/>
    <p:sldId id="302" r:id="rId7"/>
    <p:sldId id="331" r:id="rId8"/>
    <p:sldId id="262" r:id="rId9"/>
    <p:sldId id="344" r:id="rId10"/>
    <p:sldId id="324" r:id="rId11"/>
    <p:sldId id="326" r:id="rId12"/>
    <p:sldId id="305" r:id="rId13"/>
    <p:sldId id="306" r:id="rId14"/>
    <p:sldId id="307" r:id="rId15"/>
    <p:sldId id="311" r:id="rId16"/>
    <p:sldId id="345" r:id="rId17"/>
    <p:sldId id="308" r:id="rId18"/>
    <p:sldId id="280" r:id="rId19"/>
    <p:sldId id="322" r:id="rId20"/>
    <p:sldId id="309" r:id="rId21"/>
    <p:sldId id="321" r:id="rId22"/>
    <p:sldId id="336" r:id="rId23"/>
    <p:sldId id="281" r:id="rId24"/>
    <p:sldId id="282" r:id="rId25"/>
    <p:sldId id="283" r:id="rId26"/>
    <p:sldId id="284" r:id="rId27"/>
    <p:sldId id="285" r:id="rId28"/>
    <p:sldId id="286" r:id="rId29"/>
    <p:sldId id="287" r:id="rId30"/>
    <p:sldId id="334" r:id="rId31"/>
    <p:sldId id="290" r:id="rId32"/>
    <p:sldId id="291" r:id="rId33"/>
    <p:sldId id="295" r:id="rId34"/>
    <p:sldId id="294" r:id="rId35"/>
    <p:sldId id="296" r:id="rId36"/>
    <p:sldId id="297" r:id="rId37"/>
    <p:sldId id="298" r:id="rId38"/>
    <p:sldId id="300" r:id="rId39"/>
    <p:sldId id="342" r:id="rId40"/>
    <p:sldId id="343" r:id="rId41"/>
    <p:sldId id="338" r:id="rId42"/>
    <p:sldId id="339" r:id="rId43"/>
    <p:sldId id="340" r:id="rId44"/>
    <p:sldId id="265" r:id="rId45"/>
    <p:sldId id="263" r:id="rId46"/>
    <p:sldId id="266" r:id="rId47"/>
    <p:sldId id="268" r:id="rId48"/>
    <p:sldId id="271" r:id="rId49"/>
    <p:sldId id="267" r:id="rId50"/>
    <p:sldId id="270" r:id="rId51"/>
    <p:sldId id="269" r:id="rId52"/>
    <p:sldId id="275" r:id="rId53"/>
    <p:sldId id="274" r:id="rId54"/>
    <p:sldId id="273" r:id="rId55"/>
    <p:sldId id="335" r:id="rId56"/>
    <p:sldId id="341" r:id="rId5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1250" autoAdjust="0"/>
    <p:restoredTop sz="99462" autoAdjust="0"/>
  </p:normalViewPr>
  <p:slideViewPr>
    <p:cSldViewPr>
      <p:cViewPr varScale="1">
        <p:scale>
          <a:sx n="78" d="100"/>
          <a:sy n="78" d="100"/>
        </p:scale>
        <p:origin x="-91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saras\Desktop\&#304;&#351;%20Sa&#287;l&#305;&#287;&#305;%20ve%20G&#252;venli&#287;i%20&#199;al&#305;&#351;malar&#305;\SGK%20&#304;statistik\B&#214;L&#220;M%203%20&#304;&#350;%20KAZALARI%20VE%20MESLEK%20HASTALIKLARI%20&#304;STAT&#304;ST&#304;KLER&#304;.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clrMapOvr bg1="lt1" tx1="dk1" bg2="lt2" tx2="dk2" accent1="accent1" accent2="accent2" accent3="accent3" accent4="accent4" accent5="accent5" accent6="accent6" hlink="hlink" folHlink="folHlink"/>
  <c:chart>
    <c:plotArea>
      <c:layout/>
      <c:pieChart>
        <c:varyColors val="1"/>
        <c:ser>
          <c:idx val="0"/>
          <c:order val="0"/>
          <c:explosion val="1"/>
          <c:dPt>
            <c:idx val="0"/>
            <c:spPr>
              <a:solidFill>
                <a:schemeClr val="accent1">
                  <a:lumMod val="75000"/>
                </a:schemeClr>
              </a:solidFill>
            </c:spPr>
          </c:dPt>
          <c:dPt>
            <c:idx val="1"/>
            <c:spPr>
              <a:solidFill>
                <a:srgbClr val="D6202D"/>
              </a:solidFill>
            </c:spPr>
          </c:dPt>
          <c:dPt>
            <c:idx val="2"/>
            <c:spPr>
              <a:solidFill>
                <a:srgbClr val="92D050"/>
              </a:solidFill>
            </c:spPr>
          </c:dPt>
          <c:dPt>
            <c:idx val="3"/>
            <c:spPr>
              <a:solidFill>
                <a:srgbClr val="7030A0"/>
              </a:solidFill>
            </c:spPr>
          </c:dPt>
          <c:dPt>
            <c:idx val="4"/>
            <c:spPr>
              <a:solidFill>
                <a:schemeClr val="accent2">
                  <a:lumMod val="75000"/>
                </a:schemeClr>
              </a:solidFill>
            </c:spPr>
          </c:dPt>
          <c:dPt>
            <c:idx val="5"/>
            <c:spPr>
              <a:solidFill>
                <a:srgbClr val="F0AE4E"/>
              </a:solidFill>
            </c:spPr>
          </c:dPt>
          <c:dLbls>
            <c:dLbl>
              <c:idx val="0"/>
              <c:layout>
                <c:manualLayout>
                  <c:x val="-0.10237620297462822"/>
                  <c:y val="0.20384332166812491"/>
                </c:manualLayout>
              </c:layout>
              <c:tx>
                <c:rich>
                  <a:bodyPr/>
                  <a:lstStyle/>
                  <a:p>
                    <a:r>
                      <a:rPr lang="en-US" sz="1200" b="1" dirty="0" err="1"/>
                      <a:t>Madencilik</a:t>
                    </a:r>
                    <a:endParaRPr lang="en-US" sz="1200" b="1" dirty="0"/>
                  </a:p>
                  <a:p>
                    <a:r>
                      <a:rPr lang="en-US" sz="1200" b="1" dirty="0"/>
                      <a:t>%14</a:t>
                    </a:r>
                    <a:endParaRPr lang="en-US" b="1" dirty="0"/>
                  </a:p>
                </c:rich>
              </c:tx>
              <c:showVal val="1"/>
              <c:showCatName val="1"/>
              <c:extLst>
                <c:ext xmlns:c15="http://schemas.microsoft.com/office/drawing/2012/chart" uri="{CE6537A1-D6FC-4f65-9D91-7224C49458BB}"/>
              </c:extLst>
            </c:dLbl>
            <c:dLbl>
              <c:idx val="1"/>
              <c:layout>
                <c:manualLayout>
                  <c:x val="-0.13471609798775191"/>
                  <c:y val="-4.1349154272382345E-2"/>
                </c:manualLayout>
              </c:layout>
              <c:tx>
                <c:rich>
                  <a:bodyPr/>
                  <a:lstStyle/>
                  <a:p>
                    <a:r>
                      <a:rPr lang="en-US" sz="1200" b="1" dirty="0" err="1"/>
                      <a:t>İmalat</a:t>
                    </a:r>
                    <a:endParaRPr lang="en-US" sz="1200" b="1" dirty="0"/>
                  </a:p>
                  <a:p>
                    <a:r>
                      <a:rPr lang="en-US" sz="1200" b="1" dirty="0"/>
                      <a:t>%28</a:t>
                    </a:r>
                    <a:endParaRPr lang="en-US" b="1" dirty="0"/>
                  </a:p>
                </c:rich>
              </c:tx>
              <c:showVal val="1"/>
              <c:showCatName val="1"/>
              <c:extLst>
                <c:ext xmlns:c15="http://schemas.microsoft.com/office/drawing/2012/chart" uri="{CE6537A1-D6FC-4f65-9D91-7224C49458BB}"/>
              </c:extLst>
            </c:dLbl>
            <c:dLbl>
              <c:idx val="2"/>
              <c:layout>
                <c:manualLayout>
                  <c:x val="-1.4924759405074419E-2"/>
                  <c:y val="-5.0185185185185145E-2"/>
                </c:manualLayout>
              </c:layout>
              <c:tx>
                <c:rich>
                  <a:bodyPr/>
                  <a:lstStyle/>
                  <a:p>
                    <a:r>
                      <a:rPr lang="en-US" sz="1200" b="1" dirty="0" err="1"/>
                      <a:t>Taşıma&amp;Ulaşım</a:t>
                    </a:r>
                    <a:endParaRPr lang="en-US" sz="1200" b="1" dirty="0"/>
                  </a:p>
                  <a:p>
                    <a:r>
                      <a:rPr lang="en-US" sz="1200" b="1" dirty="0"/>
                      <a:t>%6</a:t>
                    </a:r>
                    <a:endParaRPr lang="en-US" b="1" dirty="0"/>
                  </a:p>
                </c:rich>
              </c:tx>
              <c:showCatName val="1"/>
              <c:extLst>
                <c:ext xmlns:c15="http://schemas.microsoft.com/office/drawing/2012/chart" uri="{CE6537A1-D6FC-4f65-9D91-7224C49458BB}"/>
              </c:extLst>
            </c:dLbl>
            <c:dLbl>
              <c:idx val="3"/>
              <c:layout>
                <c:manualLayout>
                  <c:x val="4.4794947506562016E-2"/>
                  <c:y val="-0.16129629629629805"/>
                </c:manualLayout>
              </c:layout>
              <c:tx>
                <c:rich>
                  <a:bodyPr/>
                  <a:lstStyle/>
                  <a:p>
                    <a:r>
                      <a:rPr lang="en-US" sz="1200" b="1" dirty="0" err="1"/>
                      <a:t>İnşaat</a:t>
                    </a:r>
                    <a:endParaRPr lang="en-US" sz="1200" b="1" dirty="0"/>
                  </a:p>
                  <a:p>
                    <a:r>
                      <a:rPr lang="en-US" sz="1200" b="1" dirty="0"/>
                      <a:t>%10</a:t>
                    </a:r>
                    <a:endParaRPr lang="en-US" b="1" dirty="0"/>
                  </a:p>
                </c:rich>
              </c:tx>
              <c:showCatName val="1"/>
              <c:extLst>
                <c:ext xmlns:c15="http://schemas.microsoft.com/office/drawing/2012/chart" uri="{CE6537A1-D6FC-4f65-9D91-7224C49458BB}"/>
              </c:extLst>
            </c:dLbl>
            <c:dLbl>
              <c:idx val="4"/>
              <c:layout>
                <c:manualLayout>
                  <c:x val="-3.7093402665404646E-2"/>
                  <c:y val="-4.5137937967780336E-3"/>
                </c:manualLayout>
              </c:layout>
              <c:tx>
                <c:rich>
                  <a:bodyPr/>
                  <a:lstStyle/>
                  <a:p>
                    <a:r>
                      <a:rPr lang="fi-FI" sz="1200" dirty="0" err="1"/>
                      <a:t>Makina</a:t>
                    </a:r>
                    <a:r>
                      <a:rPr lang="fi-FI" sz="1200" dirty="0"/>
                      <a:t> </a:t>
                    </a:r>
                    <a:r>
                      <a:rPr lang="fi-FI" sz="1200" dirty="0" err="1"/>
                      <a:t>Ekip</a:t>
                    </a:r>
                    <a:r>
                      <a:rPr lang="fi-FI" sz="1200" dirty="0"/>
                      <a:t>man </a:t>
                    </a:r>
                    <a:r>
                      <a:rPr lang="fi-FI" sz="1200" dirty="0" err="1"/>
                      <a:t>Kurulum</a:t>
                    </a:r>
                    <a:r>
                      <a:rPr lang="fi-FI" sz="1200" dirty="0"/>
                      <a:t> &amp; </a:t>
                    </a:r>
                    <a:r>
                      <a:rPr lang="fi-FI" sz="1200" dirty="0" err="1"/>
                      <a:t>Onarım</a:t>
                    </a:r>
                    <a:endParaRPr lang="fi-FI" sz="1200" dirty="0"/>
                  </a:p>
                  <a:p>
                    <a:r>
                      <a:rPr lang="fi-FI" sz="1200" dirty="0"/>
                      <a:t>%2</a:t>
                    </a:r>
                    <a:endParaRPr lang="fi-FI" dirty="0"/>
                  </a:p>
                </c:rich>
              </c:tx>
              <c:showCatName val="1"/>
              <c:extLst>
                <c:ext xmlns:c15="http://schemas.microsoft.com/office/drawing/2012/chart" uri="{CE6537A1-D6FC-4f65-9D91-7224C49458BB}"/>
              </c:extLst>
            </c:dLbl>
            <c:dLbl>
              <c:idx val="5"/>
              <c:layout>
                <c:manualLayout>
                  <c:x val="0.14552230971128621"/>
                  <c:y val="8.7535724701079745E-2"/>
                </c:manualLayout>
              </c:layout>
              <c:tx>
                <c:rich>
                  <a:bodyPr/>
                  <a:lstStyle/>
                  <a:p>
                    <a:r>
                      <a:rPr lang="en-US" sz="1200" b="1" dirty="0" err="1"/>
                      <a:t>Diğer</a:t>
                    </a:r>
                    <a:endParaRPr lang="en-US" sz="1200" b="1" dirty="0"/>
                  </a:p>
                  <a:p>
                    <a:r>
                      <a:rPr lang="en-US" sz="1200" b="1" dirty="0"/>
                      <a:t>%40</a:t>
                    </a:r>
                  </a:p>
                </c:rich>
              </c:tx>
              <c:showCatName val="1"/>
              <c:extLst>
                <c:ext xmlns:c15="http://schemas.microsoft.com/office/drawing/2012/chart" uri="{CE6537A1-D6FC-4f65-9D91-7224C49458BB}"/>
              </c:extLst>
            </c:dLbl>
            <c:spPr>
              <a:noFill/>
              <a:ln>
                <a:noFill/>
              </a:ln>
              <a:effectLst/>
            </c:spPr>
            <c:txPr>
              <a:bodyPr/>
              <a:lstStyle/>
              <a:p>
                <a:pPr>
                  <a:defRPr sz="1200"/>
                </a:pPr>
                <a:endParaRPr lang="tr-TR"/>
              </a:p>
            </c:txPr>
            <c:showCatName val="1"/>
            <c:showLeaderLines val="1"/>
            <c:extLst>
              <c:ext xmlns:c15="http://schemas.microsoft.com/office/drawing/2012/chart" uri="{CE6537A1-D6FC-4f65-9D91-7224C49458BB}"/>
            </c:extLst>
          </c:dLbls>
          <c:cat>
            <c:strRef>
              <c:f>'TABLO-1.3.1'!$D$116:$D$121</c:f>
              <c:strCache>
                <c:ptCount val="6"/>
                <c:pt idx="0">
                  <c:v>Madencilik</c:v>
                </c:pt>
                <c:pt idx="1">
                  <c:v>İmalat</c:v>
                </c:pt>
                <c:pt idx="2">
                  <c:v>Taşıma&amp;Ulaşım</c:v>
                </c:pt>
                <c:pt idx="3">
                  <c:v>İnşaat</c:v>
                </c:pt>
                <c:pt idx="4">
                  <c:v>Makina Ekipman Kurulum&amp;Onarım</c:v>
                </c:pt>
                <c:pt idx="5">
                  <c:v>Diğer</c:v>
                </c:pt>
              </c:strCache>
            </c:strRef>
          </c:cat>
          <c:val>
            <c:numRef>
              <c:f>'TABLO-1.3.1'!$E$116:$E$121</c:f>
              <c:numCache>
                <c:formatCode>General</c:formatCode>
                <c:ptCount val="6"/>
                <c:pt idx="0">
                  <c:v>14</c:v>
                </c:pt>
                <c:pt idx="1">
                  <c:v>28</c:v>
                </c:pt>
                <c:pt idx="2">
                  <c:v>6</c:v>
                </c:pt>
                <c:pt idx="3">
                  <c:v>10</c:v>
                </c:pt>
                <c:pt idx="4">
                  <c:v>2</c:v>
                </c:pt>
                <c:pt idx="5">
                  <c:v>40</c:v>
                </c:pt>
              </c:numCache>
            </c:numRef>
          </c:val>
        </c:ser>
        <c:firstSliceAng val="0"/>
      </c:pieChart>
    </c:plotArea>
    <c:plotVisOnly val="1"/>
    <c:dispBlanksAs val="zero"/>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213AA0-8CDD-49B0-8357-74BE8861161C}" type="datetimeFigureOut">
              <a:rPr lang="tr-TR" smtClean="0"/>
              <a:pPr/>
              <a:t>20.03.2016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9BD1EB-A431-46D0-8596-8E24864D2E33}" type="slidenum">
              <a:rPr lang="tr-TR" smtClean="0"/>
              <a:pPr/>
              <a:t>‹#›</a:t>
            </a:fld>
            <a:endParaRPr lang="tr-TR"/>
          </a:p>
        </p:txBody>
      </p:sp>
    </p:spTree>
    <p:extLst>
      <p:ext uri="{BB962C8B-B14F-4D97-AF65-F5344CB8AC3E}">
        <p14:creationId xmlns:p14="http://schemas.microsoft.com/office/powerpoint/2010/main" xmlns="" val="1839758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19BD1EB-A431-46D0-8596-8E24864D2E33}" type="slidenum">
              <a:rPr lang="tr-TR" smtClean="0"/>
              <a:pPr/>
              <a:t>1</a:t>
            </a:fld>
            <a:endParaRPr lang="tr-TR"/>
          </a:p>
        </p:txBody>
      </p:sp>
    </p:spTree>
    <p:extLst>
      <p:ext uri="{BB962C8B-B14F-4D97-AF65-F5344CB8AC3E}">
        <p14:creationId xmlns:p14="http://schemas.microsoft.com/office/powerpoint/2010/main" xmlns="" val="2174954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19BD1EB-A431-46D0-8596-8E24864D2E33}" type="slidenum">
              <a:rPr lang="tr-TR" smtClean="0"/>
              <a:pPr/>
              <a:t>4</a:t>
            </a:fld>
            <a:endParaRPr lang="tr-TR"/>
          </a:p>
        </p:txBody>
      </p:sp>
    </p:spTree>
    <p:extLst>
      <p:ext uri="{BB962C8B-B14F-4D97-AF65-F5344CB8AC3E}">
        <p14:creationId xmlns:p14="http://schemas.microsoft.com/office/powerpoint/2010/main" xmlns="" val="882994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19BD1EB-A431-46D0-8596-8E24864D2E33}" type="slidenum">
              <a:rPr lang="tr-TR" smtClean="0"/>
              <a:pPr/>
              <a:t>39</a:t>
            </a:fld>
            <a:endParaRPr lang="tr-TR"/>
          </a:p>
        </p:txBody>
      </p:sp>
    </p:spTree>
    <p:extLst>
      <p:ext uri="{BB962C8B-B14F-4D97-AF65-F5344CB8AC3E}">
        <p14:creationId xmlns:p14="http://schemas.microsoft.com/office/powerpoint/2010/main" xmlns="" val="1580018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81FFD97F-63E2-4B0B-AADC-263D15B5440F}" type="datetime1">
              <a:rPr lang="tr-TR" smtClean="0"/>
              <a:pPr/>
              <a:t>20.03.2016</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9316056E-9595-4B2E-A17F-CDAFB21B2F8B}"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6E1448F7-33B0-4941-B4D8-03F66A50D847}" type="datetime1">
              <a:rPr lang="tr-TR" smtClean="0"/>
              <a:pPr/>
              <a:t>20.03.2016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16056E-9595-4B2E-A17F-CDAFB21B2F8B}" type="slidenum">
              <a:rPr lang="tr-TR" smtClean="0"/>
              <a:pPr/>
              <a:t>‹#›</a:t>
            </a:fld>
            <a:endParaRPr lang="tr-T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4C4A81D1-9A0F-4C08-A2AE-0ECF1D3ECA04}" type="datetime1">
              <a:rPr lang="tr-TR" smtClean="0"/>
              <a:pPr/>
              <a:t>20.03.2016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16056E-9595-4B2E-A17F-CDAFB21B2F8B}" type="slidenum">
              <a:rPr lang="tr-TR" smtClean="0"/>
              <a:pPr/>
              <a:t>‹#›</a:t>
            </a:fld>
            <a:endParaRPr lang="tr-T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C3D52CA0-D3EF-4864-96EC-699A596F939A}" type="datetime1">
              <a:rPr lang="tr-TR" smtClean="0"/>
              <a:pPr/>
              <a:t>20.03.2016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16056E-9595-4B2E-A17F-CDAFB21B2F8B}" type="slidenum">
              <a:rPr lang="tr-TR" smtClean="0"/>
              <a:pPr/>
              <a:t>‹#›</a:t>
            </a:fld>
            <a:endParaRPr lang="tr-T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4FE81BAB-B2D7-4F0C-B6CA-05A49B5BB50D}" type="datetime1">
              <a:rPr lang="tr-TR" smtClean="0"/>
              <a:pPr/>
              <a:t>20.03.2016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16056E-9595-4B2E-A17F-CDAFB21B2F8B}"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48647A43-34BB-4D04-976E-68892D5CE9FD}" type="datetime1">
              <a:rPr lang="tr-TR" smtClean="0"/>
              <a:pPr/>
              <a:t>20.03.2016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16056E-9595-4B2E-A17F-CDAFB21B2F8B}" type="slidenum">
              <a:rPr lang="tr-TR" smtClean="0"/>
              <a:pPr/>
              <a:t>‹#›</a:t>
            </a:fld>
            <a:endParaRPr lang="tr-T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983A1B29-0C45-49DB-A35E-BD48BCBBD7E9}" type="datetime1">
              <a:rPr lang="tr-TR" smtClean="0"/>
              <a:pPr/>
              <a:t>20.03.2016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316056E-9595-4B2E-A17F-CDAFB21B2F8B}" type="slidenum">
              <a:rPr lang="tr-TR" smtClean="0"/>
              <a:pPr/>
              <a:t>‹#›</a:t>
            </a:fld>
            <a:endParaRPr lang="tr-T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7CD6FB64-3657-42F9-9B90-33C90D7EBAC9}" type="datetime1">
              <a:rPr lang="tr-TR" smtClean="0"/>
              <a:pPr/>
              <a:t>20.03.2016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316056E-9595-4B2E-A17F-CDAFB21B2F8B}" type="slidenum">
              <a:rPr lang="tr-TR" smtClean="0"/>
              <a:pPr/>
              <a:t>‹#›</a:t>
            </a:fld>
            <a:endParaRPr lang="tr-T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45229-2D62-4BA1-9F21-BFF0094E9B94}" type="datetime1">
              <a:rPr lang="tr-TR" smtClean="0"/>
              <a:pPr/>
              <a:t>20.03.2016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316056E-9595-4B2E-A17F-CDAFB21B2F8B}" type="slidenum">
              <a:rPr lang="tr-TR" smtClean="0"/>
              <a:pPr/>
              <a:t>‹#›</a:t>
            </a:fld>
            <a:endParaRPr lang="tr-T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CA5E9B91-140E-4909-BE92-F169C74AD8E1}" type="datetime1">
              <a:rPr lang="tr-TR" smtClean="0"/>
              <a:pPr/>
              <a:t>20.03.2016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16056E-9595-4B2E-A17F-CDAFB21B2F8B}" type="slidenum">
              <a:rPr lang="tr-TR" smtClean="0"/>
              <a:pPr/>
              <a:t>‹#›</a:t>
            </a:fld>
            <a:endParaRPr lang="tr-T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0C1A70F-57CB-49FE-AB74-28B9BD2FFEBA}" type="datetime1">
              <a:rPr lang="tr-TR" smtClean="0"/>
              <a:pPr/>
              <a:t>20.03.2016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9316056E-9595-4B2E-A17F-CDAFB21B2F8B}"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D70DA38-280A-47A8-9FC3-00C4A3CF4882}" type="datetime1">
              <a:rPr lang="tr-TR" smtClean="0"/>
              <a:pPr/>
              <a:t>20.03.2016</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316056E-9595-4B2E-A17F-CDAFB21B2F8B}"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1-HABER%20T&#220;RK%20&#304;&#350;%20KAZALARI.mp4"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gif"/></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Ara&#231;%20trafi&#287;i-hindistan.wmv" TargetMode="External"/><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hyperlink" Target="Kamyon%20kasas&#305;n&#305;n%20yaya%20k&#246;pr&#252;s&#252;ne%20&#231;arpmas&#305;.wmv"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Beton%20mikseri.wmv"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9316056E-9595-4B2E-A17F-CDAFB21B2F8B}" type="slidenum">
              <a:rPr lang="tr-TR" smtClean="0"/>
              <a:pPr/>
              <a:t>1</a:t>
            </a:fld>
            <a:endParaRPr lang="tr-TR"/>
          </a:p>
        </p:txBody>
      </p:sp>
      <p:sp>
        <p:nvSpPr>
          <p:cNvPr id="6" name="Başlık 1"/>
          <p:cNvSpPr>
            <a:spLocks noGrp="1"/>
          </p:cNvSpPr>
          <p:nvPr>
            <p:ph type="title"/>
          </p:nvPr>
        </p:nvSpPr>
        <p:spPr>
          <a:xfrm>
            <a:off x="1828800" y="4083170"/>
            <a:ext cx="7315200" cy="605970"/>
          </a:xfrm>
          <a:solidFill>
            <a:schemeClr val="bg2">
              <a:lumMod val="75000"/>
            </a:schemeClr>
          </a:solidFill>
        </p:spPr>
        <p:txBody>
          <a:bodyPr>
            <a:normAutofit/>
          </a:bodyPr>
          <a:lstStyle/>
          <a:p>
            <a:pPr algn="ctr"/>
            <a:r>
              <a:rPr lang="tr-TR" sz="3500" b="1" dirty="0" smtClean="0"/>
              <a:t>SİNCAN AHMET ANDİÇEN M.T.A.LİSESİ</a:t>
            </a:r>
            <a:endParaRPr lang="tr-TR" sz="3500" b="1" dirty="0"/>
          </a:p>
        </p:txBody>
      </p:sp>
      <p:sp>
        <p:nvSpPr>
          <p:cNvPr id="7" name="Metin kutusu 6"/>
          <p:cNvSpPr txBox="1"/>
          <p:nvPr/>
        </p:nvSpPr>
        <p:spPr>
          <a:xfrm>
            <a:off x="15647" y="4083170"/>
            <a:ext cx="1631142" cy="584775"/>
          </a:xfrm>
          <a:prstGeom prst="rect">
            <a:avLst/>
          </a:prstGeom>
          <a:solidFill>
            <a:srgbClr val="FF0000"/>
          </a:solidFill>
        </p:spPr>
        <p:txBody>
          <a:bodyPr wrap="square" rtlCol="0">
            <a:spAutoFit/>
          </a:bodyPr>
          <a:lstStyle/>
          <a:p>
            <a:pPr algn="ctr"/>
            <a:r>
              <a:rPr lang="tr-TR" sz="3200" b="1" dirty="0" smtClean="0">
                <a:latin typeface="+mj-lt"/>
              </a:rPr>
              <a:t>2016</a:t>
            </a:r>
            <a:endParaRPr lang="tr-TR" sz="3200" b="1" dirty="0">
              <a:latin typeface="+mj-lt"/>
            </a:endParaRPr>
          </a:p>
        </p:txBody>
      </p:sp>
      <p:sp>
        <p:nvSpPr>
          <p:cNvPr id="8" name="Metin Yer Tutucusu 3"/>
          <p:cNvSpPr txBox="1">
            <a:spLocks/>
          </p:cNvSpPr>
          <p:nvPr/>
        </p:nvSpPr>
        <p:spPr>
          <a:xfrm>
            <a:off x="1815937" y="4846901"/>
            <a:ext cx="7315200" cy="1030371"/>
          </a:xfrm>
          <a:prstGeom prst="rect">
            <a:avLst/>
          </a:prstGeom>
          <a:solidFill>
            <a:schemeClr val="tx1">
              <a:lumMod val="75000"/>
              <a:lumOff val="25000"/>
            </a:schemeClr>
          </a:solidFill>
        </p:spPr>
        <p:txBody>
          <a:bodyP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tr-TR" sz="3200" b="1" dirty="0" smtClean="0">
                <a:solidFill>
                  <a:schemeClr val="bg1"/>
                </a:solidFill>
                <a:latin typeface="Times New Roman" panose="02020603050405020304" pitchFamily="18" charset="0"/>
                <a:cs typeface="Times New Roman" panose="02020603050405020304" pitchFamily="18" charset="0"/>
              </a:rPr>
              <a:t>TEMEL İŞ SAĞLIĞI VE GÜVENLİĞİ EĞİTİMİ</a:t>
            </a:r>
            <a:endParaRPr lang="tr-TR" sz="3200" b="1" dirty="0">
              <a:solidFill>
                <a:schemeClr val="bg1"/>
              </a:solidFill>
              <a:latin typeface="Times New Roman" panose="02020603050405020304" pitchFamily="18" charset="0"/>
              <a:cs typeface="Times New Roman" panose="02020603050405020304" pitchFamily="18" charset="0"/>
            </a:endParaRPr>
          </a:p>
        </p:txBody>
      </p:sp>
      <p:sp>
        <p:nvSpPr>
          <p:cNvPr id="10" name="Metin kutusu 9"/>
          <p:cNvSpPr txBox="1"/>
          <p:nvPr/>
        </p:nvSpPr>
        <p:spPr>
          <a:xfrm>
            <a:off x="1" y="3933057"/>
            <a:ext cx="9160364" cy="150114"/>
          </a:xfrm>
          <a:prstGeom prst="rect">
            <a:avLst/>
          </a:prstGeom>
          <a:solidFill>
            <a:schemeClr val="bg1"/>
          </a:solidFill>
        </p:spPr>
        <p:txBody>
          <a:bodyPr wrap="square" rtlCol="0">
            <a:spAutoFit/>
          </a:bodyPr>
          <a:lstStyle/>
          <a:p>
            <a:endParaRPr lang="tr-TR" sz="200" dirty="0"/>
          </a:p>
        </p:txBody>
      </p:sp>
      <p:sp>
        <p:nvSpPr>
          <p:cNvPr id="11" name="Metin kutusu 10"/>
          <p:cNvSpPr txBox="1"/>
          <p:nvPr/>
        </p:nvSpPr>
        <p:spPr>
          <a:xfrm>
            <a:off x="15647" y="4682366"/>
            <a:ext cx="9160364" cy="150114"/>
          </a:xfrm>
          <a:prstGeom prst="rect">
            <a:avLst/>
          </a:prstGeom>
          <a:solidFill>
            <a:schemeClr val="bg1"/>
          </a:solidFill>
        </p:spPr>
        <p:txBody>
          <a:bodyPr wrap="square" rtlCol="0">
            <a:spAutoFit/>
          </a:bodyPr>
          <a:lstStyle/>
          <a:p>
            <a:endParaRPr lang="tr-TR" sz="200" dirty="0"/>
          </a:p>
        </p:txBody>
      </p:sp>
      <p:sp>
        <p:nvSpPr>
          <p:cNvPr id="12" name="Metin kutusu 11"/>
          <p:cNvSpPr txBox="1"/>
          <p:nvPr/>
        </p:nvSpPr>
        <p:spPr>
          <a:xfrm>
            <a:off x="1662435" y="86195"/>
            <a:ext cx="166365" cy="6822086"/>
          </a:xfrm>
          <a:prstGeom prst="rect">
            <a:avLst/>
          </a:prstGeom>
          <a:noFill/>
        </p:spPr>
        <p:txBody>
          <a:bodyPr wrap="square" rtlCol="0">
            <a:spAutoFit/>
          </a:bodyPr>
          <a:lstStyle/>
          <a:p>
            <a:endParaRPr lang="tr-TR" dirty="0"/>
          </a:p>
        </p:txBody>
      </p:sp>
      <p:sp>
        <p:nvSpPr>
          <p:cNvPr id="13" name="Metin kutusu 12"/>
          <p:cNvSpPr txBox="1"/>
          <p:nvPr/>
        </p:nvSpPr>
        <p:spPr>
          <a:xfrm>
            <a:off x="1646789" y="0"/>
            <a:ext cx="182011" cy="6858000"/>
          </a:xfrm>
          <a:prstGeom prst="rect">
            <a:avLst/>
          </a:prstGeom>
          <a:solidFill>
            <a:schemeClr val="bg1"/>
          </a:solidFill>
        </p:spPr>
        <p:txBody>
          <a:bodyPr wrap="square" rtlCol="0">
            <a:spAutoFit/>
          </a:bodyPr>
          <a:lstStyle/>
          <a:p>
            <a:endParaRPr lang="tr-TR" dirty="0"/>
          </a:p>
        </p:txBody>
      </p:sp>
      <p:pic>
        <p:nvPicPr>
          <p:cNvPr id="20481" name="Picture 1" descr="D:\1-AS\TÜRLÜ\Brifing Dosyası-2016\LOGO-2016.jpg"/>
          <p:cNvPicPr>
            <a:picLocks noChangeAspect="1" noChangeArrowheads="1"/>
          </p:cNvPicPr>
          <p:nvPr/>
        </p:nvPicPr>
        <p:blipFill>
          <a:blip r:embed="rId3" cstate="print"/>
          <a:srcRect/>
          <a:stretch>
            <a:fillRect/>
          </a:stretch>
        </p:blipFill>
        <p:spPr bwMode="auto">
          <a:xfrm>
            <a:off x="3929058" y="928670"/>
            <a:ext cx="2806493" cy="2825430"/>
          </a:xfrm>
          <a:prstGeom prst="rect">
            <a:avLst/>
          </a:prstGeom>
          <a:noFill/>
        </p:spPr>
      </p:pic>
    </p:spTree>
    <p:extLst>
      <p:ext uri="{BB962C8B-B14F-4D97-AF65-F5344CB8AC3E}">
        <p14:creationId xmlns:p14="http://schemas.microsoft.com/office/powerpoint/2010/main" xmlns="" val="339775037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9316056E-9595-4B2E-A17F-CDAFB21B2F8B}" type="slidenum">
              <a:rPr lang="tr-TR" smtClean="0"/>
              <a:pPr/>
              <a:t>10</a:t>
            </a:fld>
            <a:endParaRPr lang="tr-TR"/>
          </a:p>
        </p:txBody>
      </p:sp>
      <p:sp>
        <p:nvSpPr>
          <p:cNvPr id="3" name="Başlık 1"/>
          <p:cNvSpPr txBox="1">
            <a:spLocks/>
          </p:cNvSpPr>
          <p:nvPr/>
        </p:nvSpPr>
        <p:spPr>
          <a:xfrm>
            <a:off x="611560" y="980728"/>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5" name="Picture 2" descr="C:\Users\Semra\Desktop\work-accident.jpg"/>
          <p:cNvPicPr>
            <a:picLocks noChangeAspect="1" noChangeArrowheads="1"/>
          </p:cNvPicPr>
          <p:nvPr/>
        </p:nvPicPr>
        <p:blipFill>
          <a:blip r:embed="rId2" cstate="print">
            <a:extLst/>
          </a:blip>
          <a:srcRect/>
          <a:stretch>
            <a:fillRect/>
          </a:stretch>
        </p:blipFill>
        <p:spPr bwMode="auto">
          <a:xfrm>
            <a:off x="54599" y="639391"/>
            <a:ext cx="4482785" cy="5328592"/>
          </a:xfrm>
          <a:prstGeom prst="rect">
            <a:avLst/>
          </a:prstGeom>
          <a:ln>
            <a:noFill/>
          </a:ln>
          <a:effectLst>
            <a:softEdge rad="112500"/>
          </a:effectLst>
          <a:extLst/>
        </p:spPr>
      </p:pic>
      <p:sp>
        <p:nvSpPr>
          <p:cNvPr id="6" name="TextBox 3"/>
          <p:cNvSpPr txBox="1">
            <a:spLocks noChangeArrowheads="1"/>
          </p:cNvSpPr>
          <p:nvPr/>
        </p:nvSpPr>
        <p:spPr bwMode="auto">
          <a:xfrm>
            <a:off x="4773397" y="639391"/>
            <a:ext cx="4321175" cy="4216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tr-TR" sz="2800" b="1" dirty="0">
                <a:solidFill>
                  <a:srgbClr val="C00000"/>
                </a:solidFill>
                <a:latin typeface="Tahoma" panose="020B0604030504040204" pitchFamily="34" charset="0"/>
                <a:cs typeface="Tahoma" panose="020B0604030504040204" pitchFamily="34" charset="0"/>
              </a:rPr>
              <a:t>Neden İş Güvenliği?</a:t>
            </a:r>
          </a:p>
          <a:p>
            <a:pPr eaLnBrk="1" hangingPunct="1"/>
            <a:endParaRPr lang="tr-TR" sz="2400" dirty="0">
              <a:solidFill>
                <a:srgbClr val="000000"/>
              </a:solidFill>
              <a:latin typeface="Tahoma" panose="020B0604030504040204" pitchFamily="34" charset="0"/>
              <a:cs typeface="Tahoma" panose="020B0604030504040204" pitchFamily="34" charset="0"/>
            </a:endParaRPr>
          </a:p>
          <a:p>
            <a:pPr eaLnBrk="1" hangingPunct="1"/>
            <a:r>
              <a:rPr lang="tr-TR" sz="2400" dirty="0">
                <a:solidFill>
                  <a:srgbClr val="000000"/>
                </a:solidFill>
                <a:latin typeface="Tahoma" panose="020B0604030504040204" pitchFamily="34" charset="0"/>
                <a:cs typeface="Tahoma" panose="020B0604030504040204" pitchFamily="34" charset="0"/>
              </a:rPr>
              <a:t>Dünyada her 3 dakikada bir </a:t>
            </a:r>
            <a:r>
              <a:rPr lang="tr-TR" sz="2400" dirty="0">
                <a:solidFill>
                  <a:srgbClr val="C00000"/>
                </a:solidFill>
                <a:latin typeface="Tahoma" panose="020B0604030504040204" pitchFamily="34" charset="0"/>
                <a:cs typeface="Tahoma" panose="020B0604030504040204" pitchFamily="34" charset="0"/>
              </a:rPr>
              <a:t>iş kazası</a:t>
            </a:r>
            <a:r>
              <a:rPr lang="tr-TR" sz="2400" dirty="0">
                <a:solidFill>
                  <a:srgbClr val="000000"/>
                </a:solidFill>
                <a:latin typeface="Tahoma" panose="020B0604030504040204" pitchFamily="34" charset="0"/>
                <a:cs typeface="Tahoma" panose="020B0604030504040204" pitchFamily="34" charset="0"/>
              </a:rPr>
              <a:t> gerçekleşiyor.</a:t>
            </a:r>
          </a:p>
          <a:p>
            <a:pPr eaLnBrk="1" hangingPunct="1"/>
            <a:endParaRPr lang="tr-TR" sz="2400" dirty="0">
              <a:solidFill>
                <a:srgbClr val="000000"/>
              </a:solidFill>
              <a:latin typeface="Tahoma" panose="020B0604030504040204" pitchFamily="34" charset="0"/>
              <a:cs typeface="Tahoma" panose="020B0604030504040204" pitchFamily="34" charset="0"/>
            </a:endParaRPr>
          </a:p>
          <a:p>
            <a:pPr eaLnBrk="1" hangingPunct="1"/>
            <a:r>
              <a:rPr lang="tr-TR" sz="2400" dirty="0">
                <a:solidFill>
                  <a:srgbClr val="000000"/>
                </a:solidFill>
                <a:latin typeface="Tahoma" panose="020B0604030504040204" pitchFamily="34" charset="0"/>
                <a:cs typeface="Tahoma" panose="020B0604030504040204" pitchFamily="34" charset="0"/>
              </a:rPr>
              <a:t>Her 90 dakikada bir kişi </a:t>
            </a:r>
            <a:r>
              <a:rPr lang="tr-TR" sz="2400" dirty="0">
                <a:solidFill>
                  <a:srgbClr val="C00000"/>
                </a:solidFill>
                <a:latin typeface="Tahoma" panose="020B0604030504040204" pitchFamily="34" charset="0"/>
                <a:cs typeface="Tahoma" panose="020B0604030504040204" pitchFamily="34" charset="0"/>
              </a:rPr>
              <a:t>sakat kalıyor,</a:t>
            </a:r>
          </a:p>
          <a:p>
            <a:pPr eaLnBrk="1" hangingPunct="1"/>
            <a:endParaRPr lang="tr-TR" sz="2400" dirty="0">
              <a:solidFill>
                <a:srgbClr val="000000"/>
              </a:solidFill>
              <a:latin typeface="Tahoma" panose="020B0604030504040204" pitchFamily="34" charset="0"/>
              <a:cs typeface="Tahoma" panose="020B0604030504040204" pitchFamily="34" charset="0"/>
            </a:endParaRPr>
          </a:p>
          <a:p>
            <a:pPr eaLnBrk="1" hangingPunct="1"/>
            <a:r>
              <a:rPr lang="tr-TR" sz="2400" dirty="0" smtClean="0">
                <a:latin typeface="Tahoma" panose="020B0604030504040204" pitchFamily="34" charset="0"/>
                <a:cs typeface="Tahoma" panose="020B0604030504040204" pitchFamily="34" charset="0"/>
              </a:rPr>
              <a:t>Türkiye ölümlü </a:t>
            </a:r>
            <a:r>
              <a:rPr lang="tr-TR" sz="2400" dirty="0">
                <a:latin typeface="Tahoma" panose="020B0604030504040204" pitchFamily="34" charset="0"/>
                <a:cs typeface="Tahoma" panose="020B0604030504040204" pitchFamily="34" charset="0"/>
              </a:rPr>
              <a:t>iş kazalarında</a:t>
            </a:r>
          </a:p>
          <a:p>
            <a:pPr eaLnBrk="1" hangingPunct="1"/>
            <a:r>
              <a:rPr lang="tr-TR" sz="2400" dirty="0">
                <a:solidFill>
                  <a:srgbClr val="C00000"/>
                </a:solidFill>
                <a:latin typeface="Tahoma" panose="020B0604030504040204" pitchFamily="34" charset="0"/>
                <a:cs typeface="Tahoma" panose="020B0604030504040204" pitchFamily="34" charset="0"/>
              </a:rPr>
              <a:t>Avrupa’da 1. / Dünya’da 3. </a:t>
            </a:r>
            <a:r>
              <a:rPr lang="tr-TR" sz="2400" dirty="0">
                <a:latin typeface="Tahoma" panose="020B0604030504040204" pitchFamily="34" charset="0"/>
                <a:cs typeface="Tahoma" panose="020B0604030504040204" pitchFamily="34" charset="0"/>
              </a:rPr>
              <a:t>sırada.</a:t>
            </a:r>
          </a:p>
        </p:txBody>
      </p:sp>
    </p:spTree>
    <p:extLst>
      <p:ext uri="{BB962C8B-B14F-4D97-AF65-F5344CB8AC3E}">
        <p14:creationId xmlns:p14="http://schemas.microsoft.com/office/powerpoint/2010/main" xmlns="" val="372942797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9316056E-9595-4B2E-A17F-CDAFB21B2F8B}" type="slidenum">
              <a:rPr lang="tr-TR" smtClean="0"/>
              <a:pPr/>
              <a:t>11</a:t>
            </a:fld>
            <a:endParaRPr lang="tr-TR"/>
          </a:p>
        </p:txBody>
      </p:sp>
      <p:sp>
        <p:nvSpPr>
          <p:cNvPr id="7" name="Başlık 1"/>
          <p:cNvSpPr txBox="1">
            <a:spLocks/>
          </p:cNvSpPr>
          <p:nvPr/>
        </p:nvSpPr>
        <p:spPr>
          <a:xfrm>
            <a:off x="611560" y="980728"/>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graphicFrame>
        <p:nvGraphicFramePr>
          <p:cNvPr id="9" name="Tablo 8"/>
          <p:cNvGraphicFramePr>
            <a:graphicFrameLocks noGrp="1"/>
          </p:cNvGraphicFramePr>
          <p:nvPr>
            <p:extLst>
              <p:ext uri="{D42A27DB-BD31-4B8C-83A1-F6EECF244321}">
                <p14:modId xmlns:p14="http://schemas.microsoft.com/office/powerpoint/2010/main" xmlns="" val="201428755"/>
              </p:ext>
            </p:extLst>
          </p:nvPr>
        </p:nvGraphicFramePr>
        <p:xfrm>
          <a:off x="765920" y="1268760"/>
          <a:ext cx="7920880" cy="3161480"/>
        </p:xfrm>
        <a:graphic>
          <a:graphicData uri="http://schemas.openxmlformats.org/drawingml/2006/table">
            <a:tbl>
              <a:tblPr/>
              <a:tblGrid>
                <a:gridCol w="3960440"/>
                <a:gridCol w="3960440"/>
              </a:tblGrid>
              <a:tr h="463233">
                <a:tc>
                  <a:txBody>
                    <a:bodyPr/>
                    <a:lstStyle/>
                    <a:p>
                      <a:pPr marL="0" marR="0" lvl="0" indent="0" algn="ctr" defTabSz="914400" rtl="0" eaLnBrk="1" fontAlgn="base" latinLnBrk="0" hangingPunct="1">
                        <a:lnSpc>
                          <a:spcPct val="100000"/>
                        </a:lnSpc>
                        <a:spcBef>
                          <a:spcPct val="0"/>
                        </a:spcBef>
                        <a:spcAft>
                          <a:spcPct val="0"/>
                        </a:spcAft>
                        <a:buClr>
                          <a:srgbClr val="013A81"/>
                        </a:buClr>
                        <a:buSzPct val="95000"/>
                        <a:buFont typeface="Wingdings 2" pitchFamily="18" charset="2"/>
                        <a:buNone/>
                        <a:tabLst/>
                      </a:pPr>
                      <a:r>
                        <a:rPr kumimoji="0" lang="tr-TR" sz="2800" b="1" i="0" u="none" strike="noStrike" cap="none" normalizeH="0" baseline="0" dirty="0" smtClean="0">
                          <a:ln>
                            <a:noFill/>
                          </a:ln>
                          <a:solidFill>
                            <a:srgbClr val="002060"/>
                          </a:solidFill>
                          <a:effectLst/>
                          <a:latin typeface="Arial" charset="0"/>
                        </a:rPr>
                        <a:t>Dünya</a:t>
                      </a:r>
                    </a:p>
                  </a:txBody>
                  <a:tcPr marL="91444" marR="91444"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0"/>
                        </a:spcBef>
                        <a:spcAft>
                          <a:spcPct val="0"/>
                        </a:spcAft>
                        <a:buClr>
                          <a:srgbClr val="013A81"/>
                        </a:buClr>
                        <a:buSzPct val="95000"/>
                        <a:buFont typeface="Wingdings 2" pitchFamily="18" charset="2"/>
                        <a:buNone/>
                        <a:tabLst/>
                      </a:pPr>
                      <a:r>
                        <a:rPr kumimoji="0" lang="tr-TR" sz="2800" b="1" i="0" u="none" strike="noStrike" cap="none" normalizeH="0" baseline="0" dirty="0" smtClean="0">
                          <a:ln>
                            <a:noFill/>
                          </a:ln>
                          <a:solidFill>
                            <a:srgbClr val="002060"/>
                          </a:solidFill>
                          <a:effectLst/>
                          <a:latin typeface="Arial" charset="0"/>
                        </a:rPr>
                        <a:t>Türkiye</a:t>
                      </a:r>
                    </a:p>
                  </a:txBody>
                  <a:tcPr marL="91444" marR="91444"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66CCFF"/>
                    </a:solidFill>
                  </a:tcPr>
                </a:tc>
              </a:tr>
              <a:tr h="2002132">
                <a:tc>
                  <a:txBody>
                    <a:bodyPr/>
                    <a:lstStyle/>
                    <a:p>
                      <a:pPr marL="0" marR="0" lvl="0" indent="0" algn="l" defTabSz="914400" rtl="0" eaLnBrk="1" fontAlgn="base" latinLnBrk="0" hangingPunct="1">
                        <a:lnSpc>
                          <a:spcPct val="100000"/>
                        </a:lnSpc>
                        <a:spcBef>
                          <a:spcPct val="0"/>
                        </a:spcBef>
                        <a:spcAft>
                          <a:spcPct val="0"/>
                        </a:spcAft>
                        <a:buClr>
                          <a:srgbClr val="013A81"/>
                        </a:buClr>
                        <a:buSzPct val="95000"/>
                        <a:buFont typeface="Wingdings 2" pitchFamily="18" charset="2"/>
                        <a:buNone/>
                        <a:tabLst/>
                      </a:pPr>
                      <a:r>
                        <a:rPr kumimoji="0" lang="tr-TR" sz="2000" b="1" i="0" u="none" strike="noStrike" cap="none" normalizeH="0" baseline="0" dirty="0" smtClean="0">
                          <a:ln>
                            <a:noFill/>
                          </a:ln>
                          <a:solidFill>
                            <a:srgbClr val="002060"/>
                          </a:solidFill>
                          <a:effectLst/>
                          <a:latin typeface="Arial" charset="0"/>
                        </a:rPr>
                        <a:t>Her gün;</a:t>
                      </a:r>
                    </a:p>
                    <a:p>
                      <a:pPr marL="0" marR="0" lvl="0" indent="0" algn="l" defTabSz="914400" rtl="0" eaLnBrk="1" fontAlgn="base" latinLnBrk="0" hangingPunct="1">
                        <a:lnSpc>
                          <a:spcPct val="100000"/>
                        </a:lnSpc>
                        <a:spcBef>
                          <a:spcPct val="0"/>
                        </a:spcBef>
                        <a:spcAft>
                          <a:spcPct val="0"/>
                        </a:spcAft>
                        <a:buClr>
                          <a:srgbClr val="013A81"/>
                        </a:buClr>
                        <a:buSzPct val="95000"/>
                        <a:buFont typeface="Wingdings" pitchFamily="2" charset="2"/>
                        <a:buChar char="§"/>
                        <a:tabLst/>
                      </a:pPr>
                      <a:r>
                        <a:rPr kumimoji="0" lang="tr-TR" sz="2000" b="1" i="0" u="none" strike="noStrike" cap="none" normalizeH="0" baseline="0" dirty="0" smtClean="0">
                          <a:ln>
                            <a:noFill/>
                          </a:ln>
                          <a:solidFill>
                            <a:srgbClr val="002060"/>
                          </a:solidFill>
                          <a:effectLst/>
                          <a:latin typeface="Arial" charset="0"/>
                        </a:rPr>
                        <a:t>1 Milyon iş kazası olmakta,</a:t>
                      </a:r>
                    </a:p>
                    <a:p>
                      <a:pPr marL="0" marR="0" lvl="0" indent="0" algn="l" defTabSz="914400" rtl="0" eaLnBrk="1" fontAlgn="base" latinLnBrk="0" hangingPunct="1">
                        <a:lnSpc>
                          <a:spcPct val="100000"/>
                        </a:lnSpc>
                        <a:spcBef>
                          <a:spcPct val="0"/>
                        </a:spcBef>
                        <a:spcAft>
                          <a:spcPct val="0"/>
                        </a:spcAft>
                        <a:buClr>
                          <a:srgbClr val="013A81"/>
                        </a:buClr>
                        <a:buSzPct val="95000"/>
                        <a:buFont typeface="Wingdings" pitchFamily="2" charset="2"/>
                        <a:buChar char="§"/>
                        <a:tabLst/>
                      </a:pPr>
                      <a:r>
                        <a:rPr kumimoji="0" lang="tr-TR" sz="2000" b="1" i="0" u="none" strike="noStrike" cap="none" normalizeH="0" baseline="0" dirty="0" smtClean="0">
                          <a:ln>
                            <a:noFill/>
                          </a:ln>
                          <a:solidFill>
                            <a:srgbClr val="002060"/>
                          </a:solidFill>
                          <a:effectLst/>
                          <a:latin typeface="Arial" charset="0"/>
                        </a:rPr>
                        <a:t>4932 çalışan işle ilgili hastalıklar,1096 çalışan iş kazası nedeniyle  hayatını kaybetmektedir.</a:t>
                      </a:r>
                    </a:p>
                  </a:txBody>
                  <a:tcPr marL="91444" marR="91444"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
                          <a:srgbClr val="013A81"/>
                        </a:buClr>
                        <a:buSzPct val="95000"/>
                        <a:buFont typeface="Wingdings 2" pitchFamily="18" charset="2"/>
                        <a:buNone/>
                        <a:tabLst/>
                      </a:pPr>
                      <a:r>
                        <a:rPr kumimoji="0" lang="tr-TR" sz="2000" b="1" i="0" u="none" strike="noStrike" cap="none" normalizeH="0" baseline="0" dirty="0" smtClean="0">
                          <a:ln>
                            <a:noFill/>
                          </a:ln>
                          <a:solidFill>
                            <a:srgbClr val="002060"/>
                          </a:solidFill>
                          <a:effectLst/>
                          <a:latin typeface="Arial" charset="0"/>
                        </a:rPr>
                        <a:t>Her gün;</a:t>
                      </a:r>
                    </a:p>
                    <a:p>
                      <a:pPr marL="0" marR="0" lvl="0" indent="0" algn="l" defTabSz="914400" rtl="0" eaLnBrk="1" fontAlgn="base" latinLnBrk="0" hangingPunct="1">
                        <a:lnSpc>
                          <a:spcPct val="100000"/>
                        </a:lnSpc>
                        <a:spcBef>
                          <a:spcPct val="0"/>
                        </a:spcBef>
                        <a:spcAft>
                          <a:spcPct val="0"/>
                        </a:spcAft>
                        <a:buClr>
                          <a:srgbClr val="013A81"/>
                        </a:buClr>
                        <a:buSzPct val="95000"/>
                        <a:buFont typeface="Wingdings" pitchFamily="2" charset="2"/>
                        <a:buChar char="§"/>
                        <a:tabLst/>
                      </a:pPr>
                      <a:r>
                        <a:rPr kumimoji="0" lang="tr-TR" sz="2000" b="1" i="0" u="none" strike="noStrike" cap="none" normalizeH="0" baseline="0" dirty="0" smtClean="0">
                          <a:ln>
                            <a:noFill/>
                          </a:ln>
                          <a:solidFill>
                            <a:srgbClr val="002060"/>
                          </a:solidFill>
                          <a:effectLst/>
                          <a:latin typeface="Arial" charset="0"/>
                        </a:rPr>
                        <a:t>172 iş kazası olmakta,</a:t>
                      </a:r>
                    </a:p>
                    <a:p>
                      <a:pPr marL="0" marR="0" lvl="0" indent="0" algn="l" defTabSz="914400" rtl="0" eaLnBrk="1" fontAlgn="base" latinLnBrk="0" hangingPunct="1">
                        <a:lnSpc>
                          <a:spcPct val="100000"/>
                        </a:lnSpc>
                        <a:spcBef>
                          <a:spcPct val="0"/>
                        </a:spcBef>
                        <a:spcAft>
                          <a:spcPct val="0"/>
                        </a:spcAft>
                        <a:buClr>
                          <a:srgbClr val="013A81"/>
                        </a:buClr>
                        <a:buSzPct val="95000"/>
                        <a:buFont typeface="Wingdings" pitchFamily="2" charset="2"/>
                        <a:buChar char="§"/>
                        <a:tabLst/>
                      </a:pPr>
                      <a:r>
                        <a:rPr kumimoji="0" lang="tr-TR" sz="2000" b="1" i="0" u="none" strike="noStrike" cap="none" normalizeH="0" baseline="0" dirty="0" smtClean="0">
                          <a:ln>
                            <a:noFill/>
                          </a:ln>
                          <a:solidFill>
                            <a:srgbClr val="002060"/>
                          </a:solidFill>
                          <a:effectLst/>
                          <a:latin typeface="Arial" charset="0"/>
                        </a:rPr>
                        <a:t>4 kişi iş kazası nedeniyle hayatını kaybetmektedir.</a:t>
                      </a:r>
                    </a:p>
                    <a:p>
                      <a:pPr marL="0" marR="0" lvl="0" indent="0" algn="l" defTabSz="914400" rtl="0" eaLnBrk="1" fontAlgn="base" latinLnBrk="0" hangingPunct="1">
                        <a:lnSpc>
                          <a:spcPct val="100000"/>
                        </a:lnSpc>
                        <a:spcBef>
                          <a:spcPct val="0"/>
                        </a:spcBef>
                        <a:spcAft>
                          <a:spcPct val="0"/>
                        </a:spcAft>
                        <a:buClr>
                          <a:srgbClr val="013A81"/>
                        </a:buClr>
                        <a:buSzPct val="95000"/>
                        <a:buFont typeface="Wingdings" pitchFamily="2" charset="2"/>
                        <a:buChar char="§"/>
                        <a:tabLst/>
                      </a:pPr>
                      <a:r>
                        <a:rPr kumimoji="0" lang="tr-TR" sz="2000" b="1" i="0" u="none" strike="noStrike" cap="none" normalizeH="0" baseline="0" dirty="0" smtClean="0">
                          <a:ln>
                            <a:noFill/>
                          </a:ln>
                          <a:solidFill>
                            <a:srgbClr val="002060"/>
                          </a:solidFill>
                          <a:effectLst/>
                          <a:latin typeface="Arial" charset="0"/>
                        </a:rPr>
                        <a:t>6 kişi İş Göremez hale gelmektedir</a:t>
                      </a:r>
                    </a:p>
                  </a:txBody>
                  <a:tcPr marL="91444" marR="91444"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E7EA"/>
                    </a:solidFill>
                  </a:tcPr>
                </a:tc>
              </a:tr>
              <a:tr h="641200">
                <a:tc gridSpan="2">
                  <a:txBody>
                    <a:bodyPr/>
                    <a:lstStyle/>
                    <a:p>
                      <a:pPr marL="0" marR="0" lvl="0" indent="0" algn="ctr" defTabSz="914400" rtl="0" eaLnBrk="1" fontAlgn="base" latinLnBrk="0" hangingPunct="1">
                        <a:lnSpc>
                          <a:spcPct val="100000"/>
                        </a:lnSpc>
                        <a:spcBef>
                          <a:spcPct val="0"/>
                        </a:spcBef>
                        <a:spcAft>
                          <a:spcPct val="0"/>
                        </a:spcAft>
                        <a:buClr>
                          <a:srgbClr val="013A81"/>
                        </a:buClr>
                        <a:buSzPct val="95000"/>
                        <a:buFont typeface="Wingdings" pitchFamily="2" charset="2"/>
                        <a:buNone/>
                        <a:tabLst/>
                      </a:pPr>
                      <a:r>
                        <a:rPr kumimoji="0" lang="tr-TR" sz="1600" b="1" i="1" u="none" strike="noStrike" cap="none" normalizeH="0" baseline="0" dirty="0" smtClean="0">
                          <a:ln>
                            <a:noFill/>
                          </a:ln>
                          <a:solidFill>
                            <a:schemeClr val="tx1"/>
                          </a:solidFill>
                          <a:effectLst/>
                          <a:latin typeface="Arial" charset="0"/>
                        </a:rPr>
                        <a:t>Bu kayıpların maddi değeri ülkelerin </a:t>
                      </a:r>
                      <a:r>
                        <a:rPr kumimoji="0" lang="tr-TR" sz="1600" b="1" i="1" u="none" strike="noStrike" cap="none" normalizeH="0" baseline="0" dirty="0" err="1" smtClean="0">
                          <a:ln>
                            <a:noFill/>
                          </a:ln>
                          <a:solidFill>
                            <a:srgbClr val="FF0000"/>
                          </a:solidFill>
                          <a:effectLst/>
                          <a:latin typeface="Arial" charset="0"/>
                        </a:rPr>
                        <a:t>GSYİH’nın</a:t>
                      </a:r>
                      <a:r>
                        <a:rPr kumimoji="0" lang="tr-TR" sz="1600" b="1" i="1" u="none" strike="noStrike" cap="none" normalizeH="0" baseline="0" dirty="0" smtClean="0">
                          <a:ln>
                            <a:noFill/>
                          </a:ln>
                          <a:solidFill>
                            <a:srgbClr val="FF0000"/>
                          </a:solidFill>
                          <a:effectLst/>
                          <a:latin typeface="Arial" charset="0"/>
                        </a:rPr>
                        <a:t> </a:t>
                      </a:r>
                      <a:r>
                        <a:rPr kumimoji="0" lang="tr-TR" sz="1600" b="1" i="1" u="sng" strike="noStrike" cap="none" normalizeH="0" baseline="0" dirty="0" smtClean="0">
                          <a:ln>
                            <a:noFill/>
                          </a:ln>
                          <a:solidFill>
                            <a:srgbClr val="FF0000"/>
                          </a:solidFill>
                          <a:effectLst/>
                          <a:latin typeface="Arial" charset="0"/>
                        </a:rPr>
                        <a:t>% 3-5’i </a:t>
                      </a:r>
                      <a:r>
                        <a:rPr kumimoji="0" lang="tr-TR" sz="1600" b="1" i="1" u="none" strike="noStrike" cap="none" normalizeH="0" baseline="0" dirty="0" smtClean="0">
                          <a:ln>
                            <a:noFill/>
                          </a:ln>
                          <a:solidFill>
                            <a:srgbClr val="FF0000"/>
                          </a:solidFill>
                          <a:effectLst/>
                          <a:latin typeface="Arial" charset="0"/>
                        </a:rPr>
                        <a:t>arasında</a:t>
                      </a:r>
                      <a:r>
                        <a:rPr kumimoji="0" lang="tr-TR" sz="1600" b="1" i="1" u="none" strike="noStrike" cap="none" normalizeH="0" baseline="0" dirty="0" smtClean="0">
                          <a:ln>
                            <a:noFill/>
                          </a:ln>
                          <a:solidFill>
                            <a:schemeClr val="tx1"/>
                          </a:solidFill>
                          <a:effectLst/>
                          <a:latin typeface="Arial" charset="0"/>
                        </a:rPr>
                        <a:t> </a:t>
                      </a:r>
                      <a:r>
                        <a:rPr kumimoji="0" lang="tr-TR" sz="1200" b="1" i="1" u="none" strike="noStrike" cap="none" normalizeH="0" baseline="0" dirty="0" smtClean="0">
                          <a:ln>
                            <a:noFill/>
                          </a:ln>
                          <a:solidFill>
                            <a:schemeClr val="tx1"/>
                          </a:solidFill>
                          <a:effectLst/>
                          <a:latin typeface="Arial" charset="0"/>
                        </a:rPr>
                        <a:t>(bazı kaynaklara göre ise %1-4 arası)</a:t>
                      </a:r>
                      <a:r>
                        <a:rPr kumimoji="0" lang="tr-TR" sz="1600" b="1" i="1" u="none" strike="noStrike" cap="none" normalizeH="0" baseline="0" dirty="0" smtClean="0">
                          <a:ln>
                            <a:noFill/>
                          </a:ln>
                          <a:solidFill>
                            <a:schemeClr val="tx1"/>
                          </a:solidFill>
                          <a:effectLst/>
                          <a:latin typeface="Arial" charset="0"/>
                        </a:rPr>
                        <a:t> değişmektedir (</a:t>
                      </a:r>
                      <a:r>
                        <a:rPr kumimoji="0" lang="tr-TR" sz="1600" b="1" i="1" u="none" strike="noStrike" cap="none" normalizeH="0" baseline="0" dirty="0" smtClean="0">
                          <a:ln>
                            <a:noFill/>
                          </a:ln>
                          <a:solidFill>
                            <a:srgbClr val="FF0000"/>
                          </a:solidFill>
                          <a:effectLst/>
                          <a:latin typeface="Arial" charset="0"/>
                        </a:rPr>
                        <a:t>Ülkemize maliyeti en az  </a:t>
                      </a:r>
                      <a:r>
                        <a:rPr kumimoji="0" lang="tr-TR" sz="1600" b="1" i="1" u="sng" strike="noStrike" cap="none" normalizeH="0" baseline="0" dirty="0" smtClean="0">
                          <a:ln>
                            <a:noFill/>
                          </a:ln>
                          <a:solidFill>
                            <a:srgbClr val="FF0000"/>
                          </a:solidFill>
                          <a:effectLst/>
                          <a:latin typeface="Arial" charset="0"/>
                        </a:rPr>
                        <a:t>8 milyar TL.). </a:t>
                      </a:r>
                    </a:p>
                  </a:txBody>
                  <a:tcPr marL="91444" marR="91444"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7F3F4"/>
                    </a:solidFill>
                  </a:tcPr>
                </a:tc>
                <a:tc hMerge="1">
                  <a:txBody>
                    <a:bodyPr/>
                    <a:lstStyle/>
                    <a:p>
                      <a:endParaRPr lang="tr-TR"/>
                    </a:p>
                  </a:txBody>
                  <a:tcPr/>
                </a:tc>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xmlns="" val="1444849652"/>
              </p:ext>
            </p:extLst>
          </p:nvPr>
        </p:nvGraphicFramePr>
        <p:xfrm>
          <a:off x="771757" y="4907753"/>
          <a:ext cx="7920881" cy="1275279"/>
        </p:xfrm>
        <a:graphic>
          <a:graphicData uri="http://schemas.openxmlformats.org/drawingml/2006/table">
            <a:tbl>
              <a:tblPr firstRow="1" bandRow="1">
                <a:tableStyleId>{5C22544A-7EE6-4342-B048-85BDC9FD1C3A}</a:tableStyleId>
              </a:tblPr>
              <a:tblGrid>
                <a:gridCol w="3014138"/>
                <a:gridCol w="911253"/>
                <a:gridCol w="841156"/>
                <a:gridCol w="841156"/>
                <a:gridCol w="841156"/>
                <a:gridCol w="700963"/>
                <a:gridCol w="771059"/>
              </a:tblGrid>
              <a:tr h="425093">
                <a:tc>
                  <a:txBody>
                    <a:bodyPr/>
                    <a:lstStyle/>
                    <a:p>
                      <a:pPr algn="ctr"/>
                      <a:r>
                        <a:rPr lang="tr-TR" b="1" dirty="0" smtClean="0"/>
                        <a:t>ÜLKE</a:t>
                      </a:r>
                      <a:endParaRPr lang="tr-TR" b="1" dirty="0"/>
                    </a:p>
                  </a:txBody>
                  <a:tcPr/>
                </a:tc>
                <a:tc>
                  <a:txBody>
                    <a:bodyPr/>
                    <a:lstStyle/>
                    <a:p>
                      <a:pPr algn="ctr"/>
                      <a:r>
                        <a:rPr lang="tr-TR" b="1" dirty="0" smtClean="0"/>
                        <a:t>2002</a:t>
                      </a:r>
                      <a:endParaRPr lang="tr-TR" b="1" dirty="0"/>
                    </a:p>
                  </a:txBody>
                  <a:tcPr/>
                </a:tc>
                <a:tc>
                  <a:txBody>
                    <a:bodyPr/>
                    <a:lstStyle/>
                    <a:p>
                      <a:pPr algn="ctr"/>
                      <a:r>
                        <a:rPr lang="tr-TR" b="1" dirty="0" smtClean="0"/>
                        <a:t>2003</a:t>
                      </a:r>
                      <a:endParaRPr lang="tr-TR" b="1" dirty="0"/>
                    </a:p>
                  </a:txBody>
                  <a:tcPr/>
                </a:tc>
                <a:tc>
                  <a:txBody>
                    <a:bodyPr/>
                    <a:lstStyle/>
                    <a:p>
                      <a:pPr algn="ctr"/>
                      <a:r>
                        <a:rPr lang="tr-TR" b="1" dirty="0" smtClean="0"/>
                        <a:t>2004</a:t>
                      </a:r>
                      <a:endParaRPr lang="tr-TR" b="1" dirty="0"/>
                    </a:p>
                  </a:txBody>
                  <a:tcPr/>
                </a:tc>
                <a:tc>
                  <a:txBody>
                    <a:bodyPr/>
                    <a:lstStyle/>
                    <a:p>
                      <a:pPr algn="ctr"/>
                      <a:r>
                        <a:rPr lang="tr-TR" b="1" dirty="0" smtClean="0"/>
                        <a:t>2005</a:t>
                      </a:r>
                      <a:endParaRPr lang="tr-TR" b="1" dirty="0"/>
                    </a:p>
                  </a:txBody>
                  <a:tcPr/>
                </a:tc>
                <a:tc>
                  <a:txBody>
                    <a:bodyPr/>
                    <a:lstStyle/>
                    <a:p>
                      <a:pPr algn="ctr"/>
                      <a:r>
                        <a:rPr lang="tr-TR" b="1" dirty="0" smtClean="0"/>
                        <a:t>2006</a:t>
                      </a:r>
                      <a:endParaRPr lang="tr-TR" b="1" dirty="0"/>
                    </a:p>
                  </a:txBody>
                  <a:tcPr/>
                </a:tc>
                <a:tc>
                  <a:txBody>
                    <a:bodyPr/>
                    <a:lstStyle/>
                    <a:p>
                      <a:pPr algn="ctr"/>
                      <a:r>
                        <a:rPr lang="tr-TR" b="1" dirty="0" smtClean="0"/>
                        <a:t>2007</a:t>
                      </a:r>
                      <a:endParaRPr lang="tr-TR" b="1" dirty="0"/>
                    </a:p>
                  </a:txBody>
                  <a:tcPr/>
                </a:tc>
              </a:tr>
              <a:tr h="425093">
                <a:tc>
                  <a:txBody>
                    <a:bodyPr/>
                    <a:lstStyle/>
                    <a:p>
                      <a:r>
                        <a:rPr lang="tr-TR" b="1" dirty="0" smtClean="0"/>
                        <a:t>TÜRKİYE (SGK Verisi)</a:t>
                      </a:r>
                      <a:endParaRPr lang="tr-TR" b="1" dirty="0"/>
                    </a:p>
                  </a:txBody>
                  <a:tcPr/>
                </a:tc>
                <a:tc>
                  <a:txBody>
                    <a:bodyPr/>
                    <a:lstStyle/>
                    <a:p>
                      <a:pPr algn="ctr"/>
                      <a:r>
                        <a:rPr lang="tr-TR" b="1" dirty="0" smtClean="0"/>
                        <a:t>16.6</a:t>
                      </a:r>
                      <a:endParaRPr lang="tr-TR" b="1" dirty="0"/>
                    </a:p>
                  </a:txBody>
                  <a:tcPr/>
                </a:tc>
                <a:tc>
                  <a:txBody>
                    <a:bodyPr/>
                    <a:lstStyle/>
                    <a:p>
                      <a:pPr algn="ctr"/>
                      <a:r>
                        <a:rPr lang="tr-TR" b="1" dirty="0" smtClean="0"/>
                        <a:t>14.4</a:t>
                      </a:r>
                      <a:endParaRPr lang="tr-TR" b="1" dirty="0"/>
                    </a:p>
                  </a:txBody>
                  <a:tcPr/>
                </a:tc>
                <a:tc>
                  <a:txBody>
                    <a:bodyPr/>
                    <a:lstStyle/>
                    <a:p>
                      <a:pPr algn="ctr"/>
                      <a:r>
                        <a:rPr lang="tr-TR" b="1" dirty="0" smtClean="0"/>
                        <a:t>13.6</a:t>
                      </a:r>
                      <a:endParaRPr lang="tr-TR" b="1" dirty="0"/>
                    </a:p>
                  </a:txBody>
                  <a:tcPr/>
                </a:tc>
                <a:tc>
                  <a:txBody>
                    <a:bodyPr/>
                    <a:lstStyle/>
                    <a:p>
                      <a:pPr algn="ctr"/>
                      <a:r>
                        <a:rPr lang="tr-TR" b="1" dirty="0" smtClean="0"/>
                        <a:t>15.5</a:t>
                      </a:r>
                      <a:endParaRPr lang="tr-TR" b="1" dirty="0"/>
                    </a:p>
                  </a:txBody>
                  <a:tcPr/>
                </a:tc>
                <a:tc>
                  <a:txBody>
                    <a:bodyPr/>
                    <a:lstStyle/>
                    <a:p>
                      <a:pPr algn="ctr"/>
                      <a:r>
                        <a:rPr lang="tr-TR" b="1" dirty="0" smtClean="0"/>
                        <a:t>20.3</a:t>
                      </a:r>
                      <a:endParaRPr lang="tr-TR" b="1" dirty="0"/>
                    </a:p>
                  </a:txBody>
                  <a:tcPr/>
                </a:tc>
                <a:tc>
                  <a:txBody>
                    <a:bodyPr/>
                    <a:lstStyle/>
                    <a:p>
                      <a:pPr algn="ctr"/>
                      <a:r>
                        <a:rPr lang="tr-TR" b="1" dirty="0" smtClean="0"/>
                        <a:t>12.3</a:t>
                      </a:r>
                      <a:endParaRPr lang="tr-TR" b="1" dirty="0"/>
                    </a:p>
                  </a:txBody>
                  <a:tcPr/>
                </a:tc>
              </a:tr>
              <a:tr h="425093">
                <a:tc>
                  <a:txBody>
                    <a:bodyPr/>
                    <a:lstStyle/>
                    <a:p>
                      <a:r>
                        <a:rPr lang="tr-TR" b="1" dirty="0" smtClean="0"/>
                        <a:t>E.U (15 ÜLKE)</a:t>
                      </a:r>
                      <a:endParaRPr lang="tr-TR" b="1" dirty="0"/>
                    </a:p>
                  </a:txBody>
                  <a:tcPr/>
                </a:tc>
                <a:tc>
                  <a:txBody>
                    <a:bodyPr/>
                    <a:lstStyle/>
                    <a:p>
                      <a:pPr algn="ctr"/>
                      <a:r>
                        <a:rPr lang="tr-TR" b="1" dirty="0" smtClean="0"/>
                        <a:t>2.5</a:t>
                      </a:r>
                      <a:endParaRPr lang="tr-TR" b="1" dirty="0"/>
                    </a:p>
                  </a:txBody>
                  <a:tcPr/>
                </a:tc>
                <a:tc>
                  <a:txBody>
                    <a:bodyPr/>
                    <a:lstStyle/>
                    <a:p>
                      <a:pPr algn="ctr"/>
                      <a:r>
                        <a:rPr lang="tr-TR" b="1" dirty="0" smtClean="0"/>
                        <a:t>2.5</a:t>
                      </a:r>
                      <a:endParaRPr lang="tr-TR" b="1" dirty="0"/>
                    </a:p>
                  </a:txBody>
                  <a:tcPr/>
                </a:tc>
                <a:tc>
                  <a:txBody>
                    <a:bodyPr/>
                    <a:lstStyle/>
                    <a:p>
                      <a:pPr algn="ctr"/>
                      <a:r>
                        <a:rPr lang="tr-TR" b="1" dirty="0" smtClean="0"/>
                        <a:t>2.4</a:t>
                      </a:r>
                      <a:endParaRPr lang="tr-TR" b="1" dirty="0"/>
                    </a:p>
                  </a:txBody>
                  <a:tcPr/>
                </a:tc>
                <a:tc>
                  <a:txBody>
                    <a:bodyPr/>
                    <a:lstStyle/>
                    <a:p>
                      <a:pPr algn="ctr"/>
                      <a:r>
                        <a:rPr lang="tr-TR" b="1" dirty="0" smtClean="0"/>
                        <a:t>2.3</a:t>
                      </a:r>
                      <a:endParaRPr lang="tr-TR" b="1" dirty="0"/>
                    </a:p>
                  </a:txBody>
                  <a:tcPr/>
                </a:tc>
                <a:tc>
                  <a:txBody>
                    <a:bodyPr/>
                    <a:lstStyle/>
                    <a:p>
                      <a:pPr algn="ctr"/>
                      <a:r>
                        <a:rPr lang="tr-TR" b="1" dirty="0" smtClean="0"/>
                        <a:t>2.4</a:t>
                      </a:r>
                      <a:endParaRPr lang="tr-TR" b="1" dirty="0"/>
                    </a:p>
                  </a:txBody>
                  <a:tcPr/>
                </a:tc>
                <a:tc>
                  <a:txBody>
                    <a:bodyPr/>
                    <a:lstStyle/>
                    <a:p>
                      <a:pPr algn="ctr"/>
                      <a:r>
                        <a:rPr lang="tr-TR" b="1" dirty="0" smtClean="0"/>
                        <a:t>2.1</a:t>
                      </a:r>
                      <a:endParaRPr lang="tr-TR" b="1" dirty="0"/>
                    </a:p>
                  </a:txBody>
                  <a:tcPr/>
                </a:tc>
              </a:tr>
            </a:tbl>
          </a:graphicData>
        </a:graphic>
      </p:graphicFrame>
      <p:sp>
        <p:nvSpPr>
          <p:cNvPr id="6" name="5 Metin kutusu"/>
          <p:cNvSpPr txBox="1"/>
          <p:nvPr/>
        </p:nvSpPr>
        <p:spPr>
          <a:xfrm>
            <a:off x="755576" y="4509120"/>
            <a:ext cx="8280920" cy="369332"/>
          </a:xfrm>
          <a:prstGeom prst="rect">
            <a:avLst/>
          </a:prstGeom>
          <a:noFill/>
        </p:spPr>
        <p:txBody>
          <a:bodyPr wrap="square" rtlCol="0">
            <a:spAutoFit/>
          </a:bodyPr>
          <a:lstStyle/>
          <a:p>
            <a:r>
              <a:rPr lang="tr-TR" b="1" dirty="0" smtClean="0">
                <a:solidFill>
                  <a:srgbClr val="FF0000"/>
                </a:solidFill>
              </a:rPr>
              <a:t>EUROSTAT VERİLERİNE GÖRE 100 BİNDE ÖLÜMLÜ İŞ KAZASI ORANLARI</a:t>
            </a:r>
            <a:endParaRPr lang="tr-TR" b="1" dirty="0">
              <a:solidFill>
                <a:srgbClr val="FF0000"/>
              </a:solidFill>
            </a:endParaRPr>
          </a:p>
        </p:txBody>
      </p:sp>
      <p:sp>
        <p:nvSpPr>
          <p:cNvPr id="8" name="Başlık 1"/>
          <p:cNvSpPr txBox="1">
            <a:spLocks/>
          </p:cNvSpPr>
          <p:nvPr/>
        </p:nvSpPr>
        <p:spPr>
          <a:xfrm>
            <a:off x="862200" y="410158"/>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noProof="0" dirty="0" smtClean="0">
                <a:solidFill>
                  <a:srgbClr val="FF0000"/>
                </a:solidFill>
                <a:latin typeface="Arial" pitchFamily="34" charset="0"/>
                <a:ea typeface="+mj-ea"/>
                <a:cs typeface="Arial" pitchFamily="34" charset="0"/>
              </a:rPr>
              <a:t>NEDEN İŞ GÜVENLİĞİ ?</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179520351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395536" y="2005891"/>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noProof="0" dirty="0" smtClean="0">
                <a:solidFill>
                  <a:srgbClr val="FF0000"/>
                </a:solidFill>
                <a:latin typeface="Arial" pitchFamily="34" charset="0"/>
                <a:ea typeface="+mj-ea"/>
                <a:cs typeface="Arial" pitchFamily="34" charset="0"/>
              </a:rPr>
              <a:t>NEDEN İŞ GÜVENLİĞİ ?</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5" name="4 Dikdörtgen"/>
          <p:cNvSpPr/>
          <p:nvPr/>
        </p:nvSpPr>
        <p:spPr>
          <a:xfrm>
            <a:off x="395536" y="3245485"/>
            <a:ext cx="8568952" cy="2246769"/>
          </a:xfrm>
          <a:prstGeom prst="rect">
            <a:avLst/>
          </a:prstGeom>
        </p:spPr>
        <p:txBody>
          <a:bodyPr wrap="square">
            <a:spAutoFit/>
          </a:bodyPr>
          <a:lstStyle/>
          <a:p>
            <a:r>
              <a:rPr lang="tr-TR" sz="2800" dirty="0" smtClean="0">
                <a:latin typeface="Arial" pitchFamily="34" charset="0"/>
                <a:cs typeface="Arial" pitchFamily="34" charset="0"/>
              </a:rPr>
              <a:t>Ülkemizde 2012 yılında 744 çalışan hayatını kaybetti,</a:t>
            </a:r>
            <a:r>
              <a:rPr lang="tr-TR" sz="2800" dirty="0" smtClean="0"/>
              <a:t>  </a:t>
            </a:r>
            <a:r>
              <a:rPr lang="tr-TR" sz="2800" dirty="0" smtClean="0">
                <a:latin typeface="Arial" pitchFamily="34" charset="0"/>
                <a:cs typeface="Arial" pitchFamily="34" charset="0"/>
              </a:rPr>
              <a:t>2.209 kişi de iş göremez hale geldi.</a:t>
            </a:r>
          </a:p>
          <a:p>
            <a:endParaRPr lang="tr-TR" sz="2800" dirty="0" smtClean="0">
              <a:latin typeface="Arial" pitchFamily="34" charset="0"/>
              <a:cs typeface="Arial" pitchFamily="34" charset="0"/>
            </a:endParaRPr>
          </a:p>
          <a:p>
            <a:pPr algn="ctr"/>
            <a:r>
              <a:rPr lang="tr-TR" sz="2800" dirty="0" smtClean="0">
                <a:latin typeface="Arial" pitchFamily="34" charset="0"/>
                <a:cs typeface="Arial" pitchFamily="34" charset="0"/>
                <a:hlinkClick r:id="rId2" action="ppaction://hlinkfile"/>
              </a:rPr>
              <a:t>Video</a:t>
            </a:r>
            <a:endParaRPr lang="tr-TR" sz="2800" dirty="0" smtClean="0">
              <a:latin typeface="Arial" pitchFamily="34" charset="0"/>
              <a:cs typeface="Arial" pitchFamily="34" charset="0"/>
            </a:endParaRPr>
          </a:p>
          <a:p>
            <a:r>
              <a:rPr lang="tr-TR" sz="2800" dirty="0" smtClean="0">
                <a:latin typeface="Arial" pitchFamily="34" charset="0"/>
                <a:cs typeface="Arial" pitchFamily="34" charset="0"/>
              </a:rPr>
              <a:t> </a:t>
            </a:r>
            <a:endParaRPr lang="tr-TR" sz="2800" dirty="0">
              <a:latin typeface="Arial" pitchFamily="34" charset="0"/>
              <a:cs typeface="Arial" pitchFamily="34" charset="0"/>
            </a:endParaRPr>
          </a:p>
        </p:txBody>
      </p:sp>
      <p:sp>
        <p:nvSpPr>
          <p:cNvPr id="8" name="Başlık 1"/>
          <p:cNvSpPr txBox="1">
            <a:spLocks/>
          </p:cNvSpPr>
          <p:nvPr/>
        </p:nvSpPr>
        <p:spPr>
          <a:xfrm>
            <a:off x="-180528" y="764704"/>
            <a:ext cx="9468544"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YASAL </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HAK VE SORUMLULUKLAR</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6" name="5 Slayt Numarası Yer Tutucusu"/>
          <p:cNvSpPr>
            <a:spLocks noGrp="1"/>
          </p:cNvSpPr>
          <p:nvPr>
            <p:ph type="sldNum" sz="quarter" idx="12"/>
          </p:nvPr>
        </p:nvSpPr>
        <p:spPr/>
        <p:txBody>
          <a:bodyPr/>
          <a:lstStyle/>
          <a:p>
            <a:fld id="{9316056E-9595-4B2E-A17F-CDAFB21B2F8B}" type="slidenum">
              <a:rPr lang="tr-TR" smtClean="0"/>
              <a:pPr/>
              <a:t>12</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354161" y="2797770"/>
            <a:ext cx="8319192" cy="2359421"/>
          </a:xfrm>
          <a:prstGeom prst="rect">
            <a:avLst/>
          </a:prstGeom>
        </p:spPr>
        <p:txBody>
          <a:bodyPr/>
          <a:lstStyle/>
          <a:p>
            <a:pPr lvl="0" algn="ctr">
              <a:spcBef>
                <a:spcPct val="0"/>
              </a:spcBef>
              <a:defRPr/>
            </a:pPr>
            <a:r>
              <a:rPr lang="tr-TR" sz="3200" b="1" dirty="0">
                <a:solidFill>
                  <a:srgbClr val="FF0000"/>
                </a:solidFill>
                <a:latin typeface="Arial" pitchFamily="34" charset="0"/>
                <a:cs typeface="Arial" pitchFamily="34" charset="0"/>
              </a:rPr>
              <a:t>20.06.2012 TARİHİNDE</a:t>
            </a:r>
            <a:endParaRPr lang="tr-TR" sz="3200" b="1" dirty="0" smtClean="0">
              <a:solidFill>
                <a:srgbClr val="FF0000"/>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b="1" dirty="0" smtClean="0">
                <a:solidFill>
                  <a:srgbClr val="FF0000"/>
                </a:solidFill>
                <a:latin typeface="Arial" pitchFamily="34" charset="0"/>
                <a:ea typeface="+mj-ea"/>
                <a:cs typeface="Arial" pitchFamily="34" charset="0"/>
              </a:rPr>
              <a:t>6331 SAYILI İŞ SAĞLIĞI VE GÜVENLİĞİ KANUNU</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YAYINLANDI…</a:t>
            </a:r>
            <a:endParaRPr kumimoji="0" lang="tr-TR" sz="3200" b="1"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8" name="Başlık 1"/>
          <p:cNvSpPr txBox="1">
            <a:spLocks/>
          </p:cNvSpPr>
          <p:nvPr/>
        </p:nvSpPr>
        <p:spPr>
          <a:xfrm>
            <a:off x="-180528" y="764704"/>
            <a:ext cx="9468544"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YASAL </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HAK VE SORUMLULUKLAR</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6" name="5 Slayt Numarası Yer Tutucusu"/>
          <p:cNvSpPr>
            <a:spLocks noGrp="1"/>
          </p:cNvSpPr>
          <p:nvPr>
            <p:ph type="sldNum" sz="quarter" idx="12"/>
          </p:nvPr>
        </p:nvSpPr>
        <p:spPr/>
        <p:txBody>
          <a:bodyPr/>
          <a:lstStyle/>
          <a:p>
            <a:fld id="{9316056E-9595-4B2E-A17F-CDAFB21B2F8B}" type="slidenum">
              <a:rPr lang="tr-TR" smtClean="0"/>
              <a:pPr/>
              <a:t>13</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251520" y="1628800"/>
            <a:ext cx="8319192" cy="136815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dirty="0" smtClean="0">
                <a:solidFill>
                  <a:srgbClr val="FF0000"/>
                </a:solidFill>
                <a:latin typeface="Arial" pitchFamily="34" charset="0"/>
                <a:ea typeface="+mj-ea"/>
                <a:cs typeface="Arial" pitchFamily="34" charset="0"/>
              </a:rPr>
              <a:t>KANUN İŞVERENE VE ÇALIŞANA SORUMLULUKLAR GETİRDİ</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3200" b="0"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endParaRPr>
          </a:p>
        </p:txBody>
      </p:sp>
      <p:sp>
        <p:nvSpPr>
          <p:cNvPr id="5" name="4 Dikdörtgen"/>
          <p:cNvSpPr/>
          <p:nvPr/>
        </p:nvSpPr>
        <p:spPr>
          <a:xfrm>
            <a:off x="179512" y="3068960"/>
            <a:ext cx="8568952" cy="1384995"/>
          </a:xfrm>
          <a:prstGeom prst="rect">
            <a:avLst/>
          </a:prstGeom>
        </p:spPr>
        <p:txBody>
          <a:bodyPr wrap="square">
            <a:spAutoFit/>
          </a:bodyPr>
          <a:lstStyle/>
          <a:p>
            <a:endParaRPr lang="tr-TR" sz="2800" dirty="0" smtClean="0">
              <a:latin typeface="Arial" pitchFamily="34" charset="0"/>
              <a:cs typeface="Arial" pitchFamily="34" charset="0"/>
            </a:endParaRPr>
          </a:p>
          <a:p>
            <a:pPr algn="ctr"/>
            <a:endParaRPr lang="tr-TR" sz="2800" dirty="0" smtClean="0">
              <a:latin typeface="Arial" pitchFamily="34" charset="0"/>
              <a:cs typeface="Arial" pitchFamily="34" charset="0"/>
            </a:endParaRPr>
          </a:p>
          <a:p>
            <a:r>
              <a:rPr lang="tr-TR" sz="2800" dirty="0" smtClean="0">
                <a:latin typeface="Arial" pitchFamily="34" charset="0"/>
                <a:cs typeface="Arial" pitchFamily="34" charset="0"/>
              </a:rPr>
              <a:t> </a:t>
            </a:r>
            <a:endParaRPr lang="tr-TR" sz="2800" dirty="0">
              <a:latin typeface="Arial" pitchFamily="34" charset="0"/>
              <a:cs typeface="Arial" pitchFamily="34" charset="0"/>
            </a:endParaRPr>
          </a:p>
        </p:txBody>
      </p:sp>
      <p:sp>
        <p:nvSpPr>
          <p:cNvPr id="8" name="Başlık 1"/>
          <p:cNvSpPr txBox="1">
            <a:spLocks/>
          </p:cNvSpPr>
          <p:nvPr/>
        </p:nvSpPr>
        <p:spPr>
          <a:xfrm>
            <a:off x="-180528" y="764704"/>
            <a:ext cx="9468544"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YASAL </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HAK VE SORUMLULUKLAR</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2627784" y="2780928"/>
            <a:ext cx="3382962" cy="2752800"/>
          </a:xfrm>
          <a:prstGeom prst="rect">
            <a:avLst/>
          </a:prstGeom>
          <a:noFill/>
          <a:ln w="9525">
            <a:noFill/>
            <a:miter lim="800000"/>
            <a:headEnd/>
            <a:tailEnd/>
          </a:ln>
        </p:spPr>
      </p:pic>
      <p:sp>
        <p:nvSpPr>
          <p:cNvPr id="7" name="6 Slayt Numarası Yer Tutucusu"/>
          <p:cNvSpPr>
            <a:spLocks noGrp="1"/>
          </p:cNvSpPr>
          <p:nvPr>
            <p:ph type="sldNum" sz="quarter" idx="12"/>
          </p:nvPr>
        </p:nvSpPr>
        <p:spPr/>
        <p:txBody>
          <a:bodyPr/>
          <a:lstStyle/>
          <a:p>
            <a:fld id="{9316056E-9595-4B2E-A17F-CDAFB21B2F8B}" type="slidenum">
              <a:rPr lang="tr-TR" smtClean="0"/>
              <a:pPr/>
              <a:t>14</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251520" y="1628800"/>
            <a:ext cx="8319192" cy="316835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dirty="0" smtClean="0">
                <a:solidFill>
                  <a:srgbClr val="FF0000"/>
                </a:solidFill>
                <a:latin typeface="Arial" pitchFamily="34" charset="0"/>
                <a:ea typeface="+mj-ea"/>
                <a:cs typeface="Arial" pitchFamily="34" charset="0"/>
              </a:rPr>
              <a:t>YENİ KANUNLA BİRLİKTE</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tr-TR" sz="2800" dirty="0" smtClean="0">
              <a:solidFill>
                <a:srgbClr val="FF0000"/>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tr-TR" sz="2800" dirty="0" smtClean="0">
                <a:solidFill>
                  <a:srgbClr val="FF0000"/>
                </a:solidFill>
                <a:latin typeface="Arial" pitchFamily="34" charset="0"/>
                <a:ea typeface="+mj-ea"/>
                <a:cs typeface="Arial" pitchFamily="34" charset="0"/>
              </a:rPr>
              <a:t>HER İŞYERİ;</a:t>
            </a:r>
          </a:p>
          <a:p>
            <a:pPr marL="0" marR="0" lvl="0" indent="0" algn="ctr" defTabSz="914400" rtl="0" eaLnBrk="1" fontAlgn="auto" latinLnBrk="0" hangingPunct="1">
              <a:lnSpc>
                <a:spcPct val="100000"/>
              </a:lnSpc>
              <a:spcBef>
                <a:spcPct val="0"/>
              </a:spcBef>
              <a:spcAft>
                <a:spcPts val="0"/>
              </a:spcAft>
              <a:buClrTx/>
              <a:buSzTx/>
              <a:buFontTx/>
              <a:buNone/>
              <a:tabLst/>
              <a:defRPr/>
            </a:pPr>
            <a:r>
              <a:rPr lang="tr-TR" sz="2800" dirty="0" smtClean="0">
                <a:solidFill>
                  <a:srgbClr val="FF0000"/>
                </a:solidFill>
                <a:latin typeface="Arial" pitchFamily="34" charset="0"/>
                <a:ea typeface="+mj-ea"/>
                <a:cs typeface="Arial" pitchFamily="34" charset="0"/>
              </a:rPr>
              <a:t>İŞ SAĞLIĞI VE GÜVENLİĞİ EĞİTİMİ VERMEK RİSK ANALİZİ VE</a:t>
            </a:r>
          </a:p>
          <a:p>
            <a:pPr marL="0" marR="0" lvl="0" indent="0" algn="ctr" defTabSz="914400" rtl="0" eaLnBrk="1" fontAlgn="auto" latinLnBrk="0" hangingPunct="1">
              <a:lnSpc>
                <a:spcPct val="100000"/>
              </a:lnSpc>
              <a:spcBef>
                <a:spcPct val="0"/>
              </a:spcBef>
              <a:spcAft>
                <a:spcPts val="0"/>
              </a:spcAft>
              <a:buClrTx/>
              <a:buSzTx/>
              <a:buFontTx/>
              <a:buNone/>
              <a:tabLst/>
              <a:defRPr/>
            </a:pPr>
            <a:r>
              <a:rPr lang="tr-TR" sz="2800" dirty="0" smtClean="0">
                <a:solidFill>
                  <a:srgbClr val="FF0000"/>
                </a:solidFill>
                <a:latin typeface="Arial" pitchFamily="34" charset="0"/>
                <a:ea typeface="+mj-ea"/>
                <a:cs typeface="Arial" pitchFamily="34" charset="0"/>
              </a:rPr>
              <a:t>ACİL DURUM EYLEM PLANI YAPMAK ZORUNDADIR</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3200" b="0"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endParaRPr>
          </a:p>
        </p:txBody>
      </p:sp>
      <p:sp>
        <p:nvSpPr>
          <p:cNvPr id="8" name="Başlık 1"/>
          <p:cNvSpPr txBox="1">
            <a:spLocks/>
          </p:cNvSpPr>
          <p:nvPr/>
        </p:nvSpPr>
        <p:spPr>
          <a:xfrm>
            <a:off x="-180528" y="764704"/>
            <a:ext cx="9468544"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YASAL </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HAK VE SORUMLULUKLAR</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5940152" y="4260498"/>
            <a:ext cx="2952328" cy="2460977"/>
          </a:xfrm>
          <a:prstGeom prst="rect">
            <a:avLst/>
          </a:prstGeom>
          <a:noFill/>
          <a:ln w="9525">
            <a:noFill/>
            <a:miter lim="800000"/>
            <a:headEnd/>
            <a:tailEnd/>
          </a:ln>
        </p:spPr>
      </p:pic>
      <p:sp>
        <p:nvSpPr>
          <p:cNvPr id="7" name="6 Slayt Numarası Yer Tutucusu"/>
          <p:cNvSpPr>
            <a:spLocks noGrp="1"/>
          </p:cNvSpPr>
          <p:nvPr>
            <p:ph type="sldNum" sz="quarter" idx="12"/>
          </p:nvPr>
        </p:nvSpPr>
        <p:spPr/>
        <p:txBody>
          <a:bodyPr/>
          <a:lstStyle/>
          <a:p>
            <a:fld id="{9316056E-9595-4B2E-A17F-CDAFB21B2F8B}" type="slidenum">
              <a:rPr lang="tr-TR" smtClean="0"/>
              <a:pPr/>
              <a:t>15</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395536" y="1412776"/>
            <a:ext cx="8568952" cy="4680520"/>
          </a:xfrm>
          <a:prstGeom prst="rect">
            <a:avLst/>
          </a:prstGeom>
        </p:spPr>
        <p:txBody>
          <a:bodyPr/>
          <a:lstStyle/>
          <a:p>
            <a:pPr lvl="0" algn="ctr">
              <a:spcBef>
                <a:spcPct val="0"/>
              </a:spcBef>
              <a:defRPr/>
            </a:pPr>
            <a:r>
              <a:rPr lang="tr-TR" sz="3200" dirty="0">
                <a:solidFill>
                  <a:srgbClr val="FF0000"/>
                </a:solidFill>
                <a:latin typeface="Arial" pitchFamily="34" charset="0"/>
                <a:cs typeface="Arial" pitchFamily="34" charset="0"/>
              </a:rPr>
              <a:t>BU SORUMLULUKLAR NELER ?</a:t>
            </a:r>
          </a:p>
          <a:p>
            <a:pPr algn="ctr"/>
            <a:endParaRPr lang="tr-TR" sz="2800" dirty="0" smtClean="0">
              <a:solidFill>
                <a:srgbClr val="FF0000"/>
              </a:solidFill>
              <a:latin typeface="Arial" pitchFamily="34" charset="0"/>
              <a:cs typeface="Arial" pitchFamily="34" charset="0"/>
            </a:endParaRPr>
          </a:p>
          <a:p>
            <a:pPr algn="ctr"/>
            <a:r>
              <a:rPr lang="tr-TR" sz="2800" dirty="0" smtClean="0">
                <a:solidFill>
                  <a:srgbClr val="FF0000"/>
                </a:solidFill>
                <a:latin typeface="Arial" pitchFamily="34" charset="0"/>
                <a:cs typeface="Arial" pitchFamily="34" charset="0"/>
              </a:rPr>
              <a:t>(BURADA BULUNMA AMACIMIZ)</a:t>
            </a:r>
          </a:p>
          <a:p>
            <a:pPr algn="ctr"/>
            <a:endParaRPr lang="tr-TR" sz="2800" dirty="0" smtClean="0">
              <a:solidFill>
                <a:srgbClr val="FF0000"/>
              </a:solidFill>
              <a:latin typeface="Arial" pitchFamily="34" charset="0"/>
              <a:cs typeface="Arial" pitchFamily="34" charset="0"/>
            </a:endParaRPr>
          </a:p>
          <a:p>
            <a:pPr algn="ctr"/>
            <a:r>
              <a:rPr lang="tr-TR" sz="2800" dirty="0" smtClean="0">
                <a:solidFill>
                  <a:srgbClr val="FF0000"/>
                </a:solidFill>
                <a:latin typeface="Arial" pitchFamily="34" charset="0"/>
                <a:cs typeface="Arial" pitchFamily="34" charset="0"/>
              </a:rPr>
              <a:t>ÇALIŞANLAR</a:t>
            </a:r>
          </a:p>
          <a:p>
            <a:r>
              <a:rPr lang="tr-TR" sz="2800" dirty="0" smtClean="0">
                <a:latin typeface="Arial" pitchFamily="34" charset="0"/>
                <a:cs typeface="Arial" pitchFamily="34" charset="0"/>
              </a:rPr>
              <a:t>- Az tehlikeli işyerleri için en az sekiz saat, 3 yılda bir,</a:t>
            </a:r>
          </a:p>
          <a:p>
            <a:r>
              <a:rPr lang="tr-TR" sz="2800" dirty="0" smtClean="0">
                <a:latin typeface="Arial" pitchFamily="34" charset="0"/>
                <a:cs typeface="Arial" pitchFamily="34" charset="0"/>
              </a:rPr>
              <a:t>- Tehlikeli işyerleri için en az on iki saat, 2 yılda bir,</a:t>
            </a:r>
          </a:p>
          <a:p>
            <a:pPr>
              <a:buFontTx/>
              <a:buChar char="-"/>
            </a:pPr>
            <a:r>
              <a:rPr lang="tr-TR" sz="2800" dirty="0" smtClean="0">
                <a:latin typeface="Arial" pitchFamily="34" charset="0"/>
                <a:cs typeface="Arial" pitchFamily="34" charset="0"/>
              </a:rPr>
              <a:t> Çok tehlikeli işyerleri için en az on altı saat, her yıl</a:t>
            </a:r>
          </a:p>
          <a:p>
            <a:endParaRPr lang="tr-TR" sz="3200" dirty="0" smtClean="0"/>
          </a:p>
          <a:p>
            <a:r>
              <a:rPr lang="tr-TR" sz="3200" dirty="0" smtClean="0"/>
              <a:t> </a:t>
            </a:r>
            <a:r>
              <a:rPr lang="tr-TR" sz="3200" dirty="0" smtClean="0">
                <a:solidFill>
                  <a:srgbClr val="FF0000"/>
                </a:solidFill>
                <a:latin typeface="Arial" pitchFamily="34" charset="0"/>
                <a:cs typeface="Arial" pitchFamily="34" charset="0"/>
              </a:rPr>
              <a:t>EĞİTİM ALMALARI ZORUNLUDUR</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7" name="Başlık 1"/>
          <p:cNvSpPr txBox="1">
            <a:spLocks/>
          </p:cNvSpPr>
          <p:nvPr/>
        </p:nvSpPr>
        <p:spPr>
          <a:xfrm>
            <a:off x="-180528" y="764704"/>
            <a:ext cx="9468544"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YASAL </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HAK VE SORUMLULUKLAR</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pic>
        <p:nvPicPr>
          <p:cNvPr id="8" name="Picture 3" descr="Untitled-2.png"/>
          <p:cNvPicPr>
            <a:picLocks noChangeAspect="1"/>
          </p:cNvPicPr>
          <p:nvPr>
            <p:custDataLst>
              <p:tags r:id="rId1"/>
            </p:custDataLst>
          </p:nvPr>
        </p:nvPicPr>
        <p:blipFill>
          <a:blip r:embed="rId3" cstate="print"/>
          <a:stretch>
            <a:fillRect/>
          </a:stretch>
        </p:blipFill>
        <p:spPr>
          <a:xfrm>
            <a:off x="7502130" y="5141859"/>
            <a:ext cx="1459022" cy="1214491"/>
          </a:xfrm>
          <a:prstGeom prst="rect">
            <a:avLst/>
          </a:prstGeom>
          <a:effectLst>
            <a:glow rad="101600">
              <a:schemeClr val="accent1">
                <a:satMod val="175000"/>
                <a:alpha val="40000"/>
              </a:schemeClr>
            </a:glow>
            <a:reflection blurRad="6350" stA="52000" endA="300" endPos="35000" dir="5400000" sy="-100000" algn="bl" rotWithShape="0"/>
          </a:effectLst>
        </p:spPr>
      </p:pic>
      <p:sp>
        <p:nvSpPr>
          <p:cNvPr id="6" name="5 Slayt Numarası Yer Tutucusu"/>
          <p:cNvSpPr>
            <a:spLocks noGrp="1"/>
          </p:cNvSpPr>
          <p:nvPr>
            <p:ph type="sldNum" sz="quarter" idx="12"/>
          </p:nvPr>
        </p:nvSpPr>
        <p:spPr/>
        <p:txBody>
          <a:bodyPr/>
          <a:lstStyle/>
          <a:p>
            <a:fld id="{9316056E-9595-4B2E-A17F-CDAFB21B2F8B}" type="slidenum">
              <a:rPr lang="tr-TR" smtClean="0"/>
              <a:pPr/>
              <a:t>16</a:t>
            </a:fld>
            <a:endParaRPr lang="tr-TR"/>
          </a:p>
        </p:txBody>
      </p:sp>
    </p:spTree>
    <p:extLst>
      <p:ext uri="{BB962C8B-B14F-4D97-AF65-F5344CB8AC3E}">
        <p14:creationId xmlns:p14="http://schemas.microsoft.com/office/powerpoint/2010/main" xmlns="" val="138187772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251520" y="1628800"/>
            <a:ext cx="8319192" cy="3456384"/>
          </a:xfrm>
          <a:prstGeom prst="rect">
            <a:avLst/>
          </a:prstGeom>
        </p:spPr>
        <p:txBody>
          <a:bodyPr/>
          <a:lstStyle/>
          <a:p>
            <a:pPr algn="ctr">
              <a:spcBef>
                <a:spcPct val="0"/>
              </a:spcBef>
              <a:defRPr/>
            </a:pPr>
            <a:r>
              <a:rPr lang="tr-TR" sz="3200" dirty="0" smtClean="0">
                <a:solidFill>
                  <a:srgbClr val="FF0000"/>
                </a:solidFill>
                <a:latin typeface="Arial" pitchFamily="34" charset="0"/>
                <a:cs typeface="Arial" pitchFamily="34" charset="0"/>
              </a:rPr>
              <a:t>BU </a:t>
            </a:r>
            <a:r>
              <a:rPr lang="tr-TR" sz="3200" dirty="0">
                <a:solidFill>
                  <a:srgbClr val="FF0000"/>
                </a:solidFill>
                <a:latin typeface="Arial" pitchFamily="34" charset="0"/>
                <a:cs typeface="Arial" pitchFamily="34" charset="0"/>
              </a:rPr>
              <a:t>SORUMLULUKLAR NELER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tr-TR" sz="3200" dirty="0" smtClean="0">
              <a:solidFill>
                <a:srgbClr val="FF0000"/>
              </a:solidFill>
              <a:latin typeface="Arial" pitchFamily="34" charset="0"/>
              <a:ea typeface="+mj-ea"/>
              <a:cs typeface="Arial"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r>
              <a:rPr lang="tr-TR" sz="2800" dirty="0" smtClean="0">
                <a:latin typeface="Arial" pitchFamily="34" charset="0"/>
                <a:ea typeface="+mj-ea"/>
                <a:cs typeface="Arial" pitchFamily="34" charset="0"/>
              </a:rPr>
              <a:t>İŞ GÜVENLİĞİ UZMANI BULUNDURMAK.</a:t>
            </a:r>
          </a:p>
          <a:p>
            <a:pPr marL="0" marR="0" lvl="0" indent="0" defTabSz="914400" rtl="0" eaLnBrk="1" fontAlgn="auto" latinLnBrk="0" hangingPunct="1">
              <a:lnSpc>
                <a:spcPct val="100000"/>
              </a:lnSpc>
              <a:spcBef>
                <a:spcPct val="0"/>
              </a:spcBef>
              <a:spcAft>
                <a:spcPts val="0"/>
              </a:spcAft>
              <a:buClrTx/>
              <a:buSzTx/>
              <a:buFontTx/>
              <a:buNone/>
              <a:tabLst/>
              <a:defRPr/>
            </a:pPr>
            <a:r>
              <a:rPr lang="tr-TR" sz="2800" dirty="0" smtClean="0">
                <a:latin typeface="Arial" pitchFamily="34" charset="0"/>
                <a:ea typeface="+mj-ea"/>
                <a:cs typeface="Arial" pitchFamily="34" charset="0"/>
              </a:rPr>
              <a:t>İŞYERİ HEKİMİ BULUNDURMAK.</a:t>
            </a:r>
          </a:p>
          <a:p>
            <a:pPr marL="0" marR="0" lvl="0" indent="0" defTabSz="914400" rtl="0" eaLnBrk="1" fontAlgn="auto" latinLnBrk="0" hangingPunct="1">
              <a:lnSpc>
                <a:spcPct val="100000"/>
              </a:lnSpc>
              <a:spcBef>
                <a:spcPct val="0"/>
              </a:spcBef>
              <a:spcAft>
                <a:spcPts val="0"/>
              </a:spcAft>
              <a:buClrTx/>
              <a:buSzTx/>
              <a:buFontTx/>
              <a:buNone/>
              <a:tabLst/>
              <a:defRPr/>
            </a:pPr>
            <a:r>
              <a:rPr lang="tr-TR" sz="2800" dirty="0" smtClean="0">
                <a:latin typeface="Arial" pitchFamily="34" charset="0"/>
                <a:ea typeface="+mj-ea"/>
                <a:cs typeface="Arial" pitchFamily="34" charset="0"/>
              </a:rPr>
              <a:t>DİĞER SAĞLIK PERSONELİ BULUNDURMAK.</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tr-TR" sz="3200" dirty="0" smtClean="0">
              <a:solidFill>
                <a:srgbClr val="FF0000"/>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3200" b="0"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endParaRPr>
          </a:p>
        </p:txBody>
      </p:sp>
      <p:sp>
        <p:nvSpPr>
          <p:cNvPr id="5" name="4 Dikdörtgen"/>
          <p:cNvSpPr/>
          <p:nvPr/>
        </p:nvSpPr>
        <p:spPr>
          <a:xfrm>
            <a:off x="179512" y="3068960"/>
            <a:ext cx="8568952" cy="1384995"/>
          </a:xfrm>
          <a:prstGeom prst="rect">
            <a:avLst/>
          </a:prstGeom>
        </p:spPr>
        <p:txBody>
          <a:bodyPr wrap="square">
            <a:spAutoFit/>
          </a:bodyPr>
          <a:lstStyle/>
          <a:p>
            <a:endParaRPr lang="tr-TR" sz="2800" dirty="0" smtClean="0">
              <a:latin typeface="Arial" pitchFamily="34" charset="0"/>
              <a:cs typeface="Arial" pitchFamily="34" charset="0"/>
            </a:endParaRPr>
          </a:p>
          <a:p>
            <a:pPr algn="ctr"/>
            <a:endParaRPr lang="tr-TR" sz="2800" dirty="0" smtClean="0">
              <a:latin typeface="Arial" pitchFamily="34" charset="0"/>
              <a:cs typeface="Arial" pitchFamily="34" charset="0"/>
            </a:endParaRPr>
          </a:p>
          <a:p>
            <a:r>
              <a:rPr lang="tr-TR" sz="2800" dirty="0" smtClean="0">
                <a:latin typeface="Arial" pitchFamily="34" charset="0"/>
                <a:cs typeface="Arial" pitchFamily="34" charset="0"/>
              </a:rPr>
              <a:t> </a:t>
            </a:r>
            <a:endParaRPr lang="tr-TR" sz="2800" dirty="0">
              <a:latin typeface="Arial" pitchFamily="34" charset="0"/>
              <a:cs typeface="Arial" pitchFamily="34" charset="0"/>
            </a:endParaRPr>
          </a:p>
        </p:txBody>
      </p:sp>
      <p:sp>
        <p:nvSpPr>
          <p:cNvPr id="8" name="Başlık 1"/>
          <p:cNvSpPr txBox="1">
            <a:spLocks/>
          </p:cNvSpPr>
          <p:nvPr/>
        </p:nvSpPr>
        <p:spPr>
          <a:xfrm>
            <a:off x="-180528" y="764704"/>
            <a:ext cx="9468544"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YASAL </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HAK VE SORUMLULUKLAR</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graphicFrame>
        <p:nvGraphicFramePr>
          <p:cNvPr id="2049" name="Object 2"/>
          <p:cNvGraphicFramePr>
            <a:graphicFrameLocks noGrp="1"/>
          </p:cNvGraphicFramePr>
          <p:nvPr>
            <p:extLst>
              <p:ext uri="{D42A27DB-BD31-4B8C-83A1-F6EECF244321}">
                <p14:modId xmlns:p14="http://schemas.microsoft.com/office/powerpoint/2010/main" xmlns="" val="3336923140"/>
              </p:ext>
            </p:extLst>
          </p:nvPr>
        </p:nvGraphicFramePr>
        <p:xfrm>
          <a:off x="4913112" y="4149080"/>
          <a:ext cx="3657600" cy="1872208"/>
        </p:xfrm>
        <a:graphic>
          <a:graphicData uri="http://schemas.openxmlformats.org/presentationml/2006/ole">
            <p:oleObj spid="_x0000_s2101" name="ClipArt" r:id="rId3" imgW="3657600" imgH="3089265" progId="">
              <p:embed/>
            </p:oleObj>
          </a:graphicData>
        </a:graphic>
      </p:graphicFrame>
      <p:sp>
        <p:nvSpPr>
          <p:cNvPr id="7" name="6 Slayt Numarası Yer Tutucusu"/>
          <p:cNvSpPr>
            <a:spLocks noGrp="1"/>
          </p:cNvSpPr>
          <p:nvPr>
            <p:ph type="sldNum" sz="quarter" idx="12"/>
          </p:nvPr>
        </p:nvSpPr>
        <p:spPr/>
        <p:txBody>
          <a:bodyPr/>
          <a:lstStyle/>
          <a:p>
            <a:fld id="{9316056E-9595-4B2E-A17F-CDAFB21B2F8B}" type="slidenum">
              <a:rPr lang="tr-TR" smtClean="0"/>
              <a:pPr/>
              <a:t>17</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251520" y="692696"/>
            <a:ext cx="8892480"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GENEL</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 İŞ SAĞ.VE GÜV.KUR</a:t>
            </a:r>
            <a:r>
              <a:rPr lang="tr-TR" sz="4400" dirty="0" smtClean="0">
                <a:solidFill>
                  <a:schemeClr val="tx2"/>
                </a:solidFill>
                <a:latin typeface="Arial" pitchFamily="34" charset="0"/>
                <a:ea typeface="+mj-ea"/>
                <a:cs typeface="Arial" pitchFamily="34" charset="0"/>
              </a:rPr>
              <a:t>AL</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5" name="Başlık 1"/>
          <p:cNvSpPr txBox="1">
            <a:spLocks/>
          </p:cNvSpPr>
          <p:nvPr/>
        </p:nvSpPr>
        <p:spPr>
          <a:xfrm>
            <a:off x="683568" y="1556792"/>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dirty="0" smtClean="0">
                <a:solidFill>
                  <a:srgbClr val="FF0000"/>
                </a:solidFill>
                <a:latin typeface="Arial" pitchFamily="34" charset="0"/>
                <a:ea typeface="+mj-ea"/>
                <a:cs typeface="Arial" pitchFamily="34" charset="0"/>
              </a:rPr>
              <a:t>NE ZAMAN ?</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6" name="5 Dikdörtgen"/>
          <p:cNvSpPr/>
          <p:nvPr/>
        </p:nvSpPr>
        <p:spPr>
          <a:xfrm>
            <a:off x="323528" y="2545735"/>
            <a:ext cx="8820472" cy="2677656"/>
          </a:xfrm>
          <a:prstGeom prst="rect">
            <a:avLst/>
          </a:prstGeom>
        </p:spPr>
        <p:txBody>
          <a:bodyPr wrap="square">
            <a:spAutoFit/>
          </a:bodyPr>
          <a:lstStyle/>
          <a:p>
            <a:r>
              <a:rPr lang="tr-TR" sz="2800" dirty="0" smtClean="0">
                <a:latin typeface="Arial" pitchFamily="34" charset="0"/>
                <a:ea typeface="Tahoma" pitchFamily="34" charset="0"/>
                <a:cs typeface="Arial" pitchFamily="34" charset="0"/>
              </a:rPr>
              <a:t>Kamu Kurumları ve 50 den Az Çalışanı Olan Az Tehlikeli İşyerleri 01.07.2016 Tarihinde</a:t>
            </a:r>
          </a:p>
          <a:p>
            <a:endParaRPr lang="tr-TR" sz="2800" dirty="0" smtClean="0">
              <a:latin typeface="Arial" pitchFamily="34" charset="0"/>
              <a:ea typeface="Tahoma" pitchFamily="34" charset="0"/>
              <a:cs typeface="Arial" pitchFamily="34" charset="0"/>
            </a:endParaRPr>
          </a:p>
          <a:p>
            <a:r>
              <a:rPr lang="tr-TR" sz="2800" dirty="0" smtClean="0">
                <a:latin typeface="Arial" pitchFamily="34" charset="0"/>
                <a:ea typeface="Tahoma" pitchFamily="34" charset="0"/>
                <a:cs typeface="Arial" pitchFamily="34" charset="0"/>
              </a:rPr>
              <a:t>50 den Az Çalışanı Olan Tehlikeli ve Çok Tehlikeli İşyerleri 01.01.2014 Tarihinde</a:t>
            </a:r>
          </a:p>
          <a:p>
            <a:endParaRPr lang="tr-TR" sz="2800" dirty="0">
              <a:latin typeface="Arial" pitchFamily="34" charset="0"/>
              <a:cs typeface="Arial" pitchFamily="34" charset="0"/>
            </a:endParaRPr>
          </a:p>
        </p:txBody>
      </p:sp>
      <p:sp>
        <p:nvSpPr>
          <p:cNvPr id="7" name="6 Slayt Numarası Yer Tutucusu"/>
          <p:cNvSpPr>
            <a:spLocks noGrp="1"/>
          </p:cNvSpPr>
          <p:nvPr>
            <p:ph type="sldNum" sz="quarter" idx="12"/>
          </p:nvPr>
        </p:nvSpPr>
        <p:spPr/>
        <p:txBody>
          <a:bodyPr/>
          <a:lstStyle/>
          <a:p>
            <a:fld id="{9316056E-9595-4B2E-A17F-CDAFB21B2F8B}" type="slidenum">
              <a:rPr lang="tr-TR" smtClean="0"/>
              <a:pPr/>
              <a:t>18</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251520" y="692696"/>
            <a:ext cx="8892480"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GENEL</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 İŞ SAĞ.VE GÜV.KUR</a:t>
            </a:r>
            <a:r>
              <a:rPr lang="tr-TR" sz="4400" dirty="0" smtClean="0">
                <a:solidFill>
                  <a:schemeClr val="tx2"/>
                </a:solidFill>
                <a:latin typeface="Arial" pitchFamily="34" charset="0"/>
                <a:ea typeface="+mj-ea"/>
                <a:cs typeface="Arial" pitchFamily="34" charset="0"/>
              </a:rPr>
              <a:t>AL</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5" name="Başlık 1"/>
          <p:cNvSpPr txBox="1">
            <a:spLocks/>
          </p:cNvSpPr>
          <p:nvPr/>
        </p:nvSpPr>
        <p:spPr>
          <a:xfrm>
            <a:off x="611560" y="1340768"/>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dirty="0" smtClean="0">
                <a:solidFill>
                  <a:srgbClr val="FF0000"/>
                </a:solidFill>
                <a:latin typeface="Arial" pitchFamily="34" charset="0"/>
                <a:ea typeface="+mj-ea"/>
                <a:cs typeface="Arial" pitchFamily="34" charset="0"/>
              </a:rPr>
              <a:t>NASIL KONTROL EDİLİYOR ?</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7" name="6 Slayt Numarası Yer Tutucusu"/>
          <p:cNvSpPr>
            <a:spLocks noGrp="1"/>
          </p:cNvSpPr>
          <p:nvPr>
            <p:ph type="sldNum" sz="quarter" idx="12"/>
          </p:nvPr>
        </p:nvSpPr>
        <p:spPr/>
        <p:txBody>
          <a:bodyPr/>
          <a:lstStyle/>
          <a:p>
            <a:fld id="{9316056E-9595-4B2E-A17F-CDAFB21B2F8B}" type="slidenum">
              <a:rPr lang="tr-TR" smtClean="0"/>
              <a:pPr/>
              <a:t>19</a:t>
            </a:fld>
            <a:endParaRPr lang="tr-T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7148" y="2060848"/>
            <a:ext cx="8820472" cy="3600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1052736"/>
            <a:ext cx="7851648" cy="923528"/>
          </a:xfrm>
        </p:spPr>
        <p:txBody>
          <a:bodyPr>
            <a:normAutofit/>
          </a:bodyPr>
          <a:lstStyle/>
          <a:p>
            <a:pPr algn="ctr"/>
            <a:r>
              <a:rPr lang="tr-TR" sz="5400" dirty="0" smtClean="0">
                <a:solidFill>
                  <a:schemeClr val="bg1"/>
                </a:solidFill>
              </a:rPr>
              <a:t>EĞİTİM PROGRAMI</a:t>
            </a:r>
            <a:endParaRPr lang="tr-TR" sz="5400" dirty="0">
              <a:solidFill>
                <a:schemeClr val="bg1"/>
              </a:solidFill>
            </a:endParaRPr>
          </a:p>
        </p:txBody>
      </p:sp>
      <p:sp>
        <p:nvSpPr>
          <p:cNvPr id="3" name="Başlık 1"/>
          <p:cNvSpPr txBox="1">
            <a:spLocks/>
          </p:cNvSpPr>
          <p:nvPr/>
        </p:nvSpPr>
        <p:spPr>
          <a:xfrm>
            <a:off x="899592" y="2125922"/>
            <a:ext cx="3600400" cy="606425"/>
          </a:xfrm>
          <a:prstGeom prst="rect">
            <a:avLst/>
          </a:prstGeom>
          <a:solidFill>
            <a:schemeClr val="tx2"/>
          </a:solidFill>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2100" dirty="0" smtClean="0">
                <a:solidFill>
                  <a:schemeClr val="bg1"/>
                </a:solidFill>
              </a:rPr>
              <a:t>İş Sağlığı ve Güvenliği Mevzuatı ile İlgili Bilgiler</a:t>
            </a:r>
            <a:endParaRPr lang="tr-TR" sz="2100" dirty="0">
              <a:solidFill>
                <a:schemeClr val="bg1"/>
              </a:solidFill>
            </a:endParaRPr>
          </a:p>
        </p:txBody>
      </p:sp>
      <p:sp>
        <p:nvSpPr>
          <p:cNvPr id="4" name="Sağ Ok 3"/>
          <p:cNvSpPr/>
          <p:nvPr/>
        </p:nvSpPr>
        <p:spPr>
          <a:xfrm>
            <a:off x="4535996" y="2348880"/>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Başlık 1"/>
          <p:cNvSpPr txBox="1">
            <a:spLocks/>
          </p:cNvSpPr>
          <p:nvPr/>
        </p:nvSpPr>
        <p:spPr>
          <a:xfrm>
            <a:off x="899592" y="2899792"/>
            <a:ext cx="3600400" cy="756084"/>
          </a:xfrm>
          <a:prstGeom prst="rect">
            <a:avLst/>
          </a:prstGeom>
          <a:solidFill>
            <a:schemeClr val="tx2"/>
          </a:solidFill>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2100" dirty="0" smtClean="0">
                <a:solidFill>
                  <a:schemeClr val="bg1"/>
                </a:solidFill>
              </a:rPr>
              <a:t>Meslek Hastalıkları ve Korunma Prensipleri</a:t>
            </a:r>
            <a:endParaRPr lang="tr-TR" sz="2100" dirty="0">
              <a:solidFill>
                <a:schemeClr val="bg1"/>
              </a:solidFill>
            </a:endParaRPr>
          </a:p>
        </p:txBody>
      </p:sp>
      <p:sp>
        <p:nvSpPr>
          <p:cNvPr id="7" name="Sağ Ok 6"/>
          <p:cNvSpPr/>
          <p:nvPr/>
        </p:nvSpPr>
        <p:spPr>
          <a:xfrm>
            <a:off x="4512855" y="3218578"/>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Başlık 1"/>
          <p:cNvSpPr txBox="1">
            <a:spLocks/>
          </p:cNvSpPr>
          <p:nvPr/>
        </p:nvSpPr>
        <p:spPr>
          <a:xfrm>
            <a:off x="899592" y="3806206"/>
            <a:ext cx="3600400" cy="387787"/>
          </a:xfrm>
          <a:prstGeom prst="rect">
            <a:avLst/>
          </a:prstGeom>
          <a:solidFill>
            <a:schemeClr val="tx2"/>
          </a:solidFill>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2100" dirty="0" smtClean="0">
                <a:solidFill>
                  <a:schemeClr val="bg1"/>
                </a:solidFill>
              </a:rPr>
              <a:t>İlk yardım</a:t>
            </a:r>
            <a:endParaRPr lang="tr-TR" sz="2100" dirty="0">
              <a:solidFill>
                <a:schemeClr val="bg1"/>
              </a:solidFill>
            </a:endParaRPr>
          </a:p>
        </p:txBody>
      </p:sp>
      <p:sp>
        <p:nvSpPr>
          <p:cNvPr id="10" name="Sağ Ok 9"/>
          <p:cNvSpPr/>
          <p:nvPr/>
        </p:nvSpPr>
        <p:spPr>
          <a:xfrm>
            <a:off x="4512855" y="3878827"/>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Başlık 1"/>
          <p:cNvSpPr txBox="1">
            <a:spLocks/>
          </p:cNvSpPr>
          <p:nvPr/>
        </p:nvSpPr>
        <p:spPr>
          <a:xfrm>
            <a:off x="899592" y="4531355"/>
            <a:ext cx="3600400" cy="387787"/>
          </a:xfrm>
          <a:prstGeom prst="rect">
            <a:avLst/>
          </a:prstGeom>
          <a:solidFill>
            <a:schemeClr val="tx2"/>
          </a:solidFill>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2100" dirty="0" smtClean="0">
                <a:solidFill>
                  <a:schemeClr val="bg1"/>
                </a:solidFill>
              </a:rPr>
              <a:t>Teknik Konular -1</a:t>
            </a:r>
            <a:endParaRPr lang="tr-TR" sz="2100" dirty="0">
              <a:solidFill>
                <a:schemeClr val="bg1"/>
              </a:solidFill>
            </a:endParaRPr>
          </a:p>
        </p:txBody>
      </p:sp>
      <p:sp>
        <p:nvSpPr>
          <p:cNvPr id="13" name="Sağ Ok 12"/>
          <p:cNvSpPr/>
          <p:nvPr/>
        </p:nvSpPr>
        <p:spPr>
          <a:xfrm>
            <a:off x="4517552" y="4632581"/>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Başlık 1"/>
          <p:cNvSpPr txBox="1">
            <a:spLocks/>
          </p:cNvSpPr>
          <p:nvPr/>
        </p:nvSpPr>
        <p:spPr>
          <a:xfrm>
            <a:off x="912455" y="5341408"/>
            <a:ext cx="3600400" cy="387787"/>
          </a:xfrm>
          <a:prstGeom prst="rect">
            <a:avLst/>
          </a:prstGeom>
          <a:solidFill>
            <a:schemeClr val="tx2"/>
          </a:solidFill>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tr-TR" sz="2100" dirty="0" smtClean="0">
                <a:solidFill>
                  <a:schemeClr val="bg1"/>
                </a:solidFill>
              </a:rPr>
              <a:t>Teknik Konular -2</a:t>
            </a:r>
            <a:endParaRPr lang="tr-TR" sz="2100" dirty="0">
              <a:solidFill>
                <a:schemeClr val="bg1"/>
              </a:solidFill>
            </a:endParaRPr>
          </a:p>
        </p:txBody>
      </p:sp>
      <p:sp>
        <p:nvSpPr>
          <p:cNvPr id="16" name="Sağ Ok 15"/>
          <p:cNvSpPr/>
          <p:nvPr/>
        </p:nvSpPr>
        <p:spPr>
          <a:xfrm>
            <a:off x="4535996" y="5373811"/>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55279721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251520" y="1340768"/>
            <a:ext cx="8319192" cy="3600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dirty="0" smtClean="0">
                <a:solidFill>
                  <a:srgbClr val="FF0000"/>
                </a:solidFill>
                <a:latin typeface="Arial" pitchFamily="34" charset="0"/>
                <a:ea typeface="+mj-ea"/>
                <a:cs typeface="Arial" pitchFamily="34" charset="0"/>
              </a:rPr>
              <a:t>CEZALARIN BAZILARI</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tr-TR" sz="3200" dirty="0" smtClean="0">
              <a:solidFill>
                <a:srgbClr val="FF0000"/>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3200" b="0"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endParaRPr>
          </a:p>
        </p:txBody>
      </p:sp>
      <p:sp>
        <p:nvSpPr>
          <p:cNvPr id="5" name="4 Dikdörtgen"/>
          <p:cNvSpPr/>
          <p:nvPr/>
        </p:nvSpPr>
        <p:spPr>
          <a:xfrm>
            <a:off x="179512" y="3068960"/>
            <a:ext cx="8568952" cy="1384995"/>
          </a:xfrm>
          <a:prstGeom prst="rect">
            <a:avLst/>
          </a:prstGeom>
        </p:spPr>
        <p:txBody>
          <a:bodyPr wrap="square">
            <a:spAutoFit/>
          </a:bodyPr>
          <a:lstStyle/>
          <a:p>
            <a:endParaRPr lang="tr-TR" sz="2800" dirty="0" smtClean="0">
              <a:latin typeface="Arial" pitchFamily="34" charset="0"/>
              <a:cs typeface="Arial" pitchFamily="34" charset="0"/>
            </a:endParaRPr>
          </a:p>
          <a:p>
            <a:pPr algn="ctr"/>
            <a:endParaRPr lang="tr-TR" sz="2800" dirty="0" smtClean="0">
              <a:latin typeface="Arial" pitchFamily="34" charset="0"/>
              <a:cs typeface="Arial" pitchFamily="34" charset="0"/>
            </a:endParaRPr>
          </a:p>
          <a:p>
            <a:r>
              <a:rPr lang="tr-TR" sz="2800" dirty="0" smtClean="0">
                <a:latin typeface="Arial" pitchFamily="34" charset="0"/>
                <a:cs typeface="Arial" pitchFamily="34" charset="0"/>
              </a:rPr>
              <a:t> </a:t>
            </a:r>
            <a:endParaRPr lang="tr-TR" sz="2800" dirty="0">
              <a:latin typeface="Arial" pitchFamily="34" charset="0"/>
              <a:cs typeface="Arial" pitchFamily="34" charset="0"/>
            </a:endParaRPr>
          </a:p>
        </p:txBody>
      </p:sp>
      <p:sp>
        <p:nvSpPr>
          <p:cNvPr id="8" name="Başlık 1"/>
          <p:cNvSpPr txBox="1">
            <a:spLocks/>
          </p:cNvSpPr>
          <p:nvPr/>
        </p:nvSpPr>
        <p:spPr>
          <a:xfrm>
            <a:off x="-180528" y="764704"/>
            <a:ext cx="9468544"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YASAL </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HAK VE SORUMLULUKLAR</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graphicFrame>
        <p:nvGraphicFramePr>
          <p:cNvPr id="6" name="5 Tablo"/>
          <p:cNvGraphicFramePr>
            <a:graphicFrameLocks noGrp="1"/>
          </p:cNvGraphicFramePr>
          <p:nvPr/>
        </p:nvGraphicFramePr>
        <p:xfrm>
          <a:off x="467544" y="1844823"/>
          <a:ext cx="8136904" cy="3807264"/>
        </p:xfrm>
        <a:graphic>
          <a:graphicData uri="http://schemas.openxmlformats.org/drawingml/2006/table">
            <a:tbl>
              <a:tblPr/>
              <a:tblGrid>
                <a:gridCol w="216024"/>
                <a:gridCol w="360040"/>
                <a:gridCol w="360040"/>
                <a:gridCol w="5040560"/>
                <a:gridCol w="576064"/>
                <a:gridCol w="1584176"/>
              </a:tblGrid>
              <a:tr h="127065">
                <a:tc gridSpan="6">
                  <a:txBody>
                    <a:bodyPr/>
                    <a:lstStyle/>
                    <a:p>
                      <a:pPr algn="ctr" fontAlgn="ctr"/>
                      <a:r>
                        <a:rPr lang="tr-TR" sz="800" b="1" i="0" u="none" strike="noStrike" dirty="0">
                          <a:solidFill>
                            <a:srgbClr val="FFFFFF"/>
                          </a:solidFill>
                          <a:latin typeface="Times New Roman"/>
                        </a:rPr>
                        <a:t>6331 SAYILI İŞ SAĞLIĞI VE GÜVENLİĞİ KANUNUNA GÖRE UYGULANACAK İDARİ PARA CEZALARI</a:t>
                      </a:r>
                    </a:p>
                  </a:txBody>
                  <a:tcPr marL="7278" marR="7278" marT="7278"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00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26834">
                <a:tc gridSpan="2">
                  <a:txBody>
                    <a:bodyPr/>
                    <a:lstStyle/>
                    <a:p>
                      <a:pPr algn="ctr" fontAlgn="ctr"/>
                      <a:r>
                        <a:rPr lang="tr-TR" sz="800" b="1" i="0" u="none" strike="noStrike">
                          <a:latin typeface="Times New Roman"/>
                        </a:rPr>
                        <a:t>Kanun Maddesi</a:t>
                      </a:r>
                    </a:p>
                  </a:txBody>
                  <a:tcPr marL="7278" marR="7278" marT="727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hMerge="1">
                  <a:txBody>
                    <a:bodyPr/>
                    <a:lstStyle/>
                    <a:p>
                      <a:endParaRPr lang="tr-TR"/>
                    </a:p>
                  </a:txBody>
                  <a:tcPr/>
                </a:tc>
                <a:tc>
                  <a:txBody>
                    <a:bodyPr/>
                    <a:lstStyle/>
                    <a:p>
                      <a:pPr algn="ctr" fontAlgn="ctr"/>
                      <a:r>
                        <a:rPr lang="tr-TR" sz="800" b="1" i="0" u="none" strike="noStrike" dirty="0">
                          <a:latin typeface="Times New Roman"/>
                        </a:rPr>
                        <a:t>Ceza Maddesi</a:t>
                      </a:r>
                    </a:p>
                  </a:txBody>
                  <a:tcPr marL="7278" marR="7278" marT="727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tr-TR" sz="1600" b="1" i="0" u="none" strike="noStrike" dirty="0">
                          <a:latin typeface="Arial" pitchFamily="34" charset="0"/>
                          <a:cs typeface="Arial" pitchFamily="34" charset="0"/>
                        </a:rPr>
                        <a:t>Fiil</a:t>
                      </a: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tr-TR" sz="700" b="1" i="0" u="none" strike="noStrike">
                          <a:latin typeface="Times New Roman"/>
                        </a:rPr>
                        <a:t>01.01.2013 </a:t>
                      </a:r>
                      <a:r>
                        <a:rPr lang="tr-TR" sz="700" b="0" i="0" u="none" strike="noStrike">
                          <a:latin typeface="Times New Roman"/>
                        </a:rPr>
                        <a:t>itibarıyla</a:t>
                      </a:r>
                      <a:br>
                        <a:rPr lang="tr-TR" sz="700" b="0" i="0" u="none" strike="noStrike">
                          <a:latin typeface="Times New Roman"/>
                        </a:rPr>
                      </a:br>
                      <a:r>
                        <a:rPr lang="tr-TR" sz="700" b="0" i="0" u="none" strike="noStrike">
                          <a:latin typeface="Times New Roman"/>
                        </a:rPr>
                        <a:t>Ceza Miktarı</a:t>
                      </a:r>
                      <a:br>
                        <a:rPr lang="tr-TR" sz="700" b="0" i="0" u="none" strike="noStrike">
                          <a:latin typeface="Times New Roman"/>
                        </a:rPr>
                      </a:br>
                      <a:r>
                        <a:rPr lang="tr-TR" sz="700" b="0" i="0" u="none" strike="noStrike">
                          <a:latin typeface="Times New Roman"/>
                        </a:rPr>
                        <a:t>YDO=%7,80      </a:t>
                      </a: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l" fontAlgn="ctr"/>
                      <a:r>
                        <a:rPr lang="tr-TR" sz="1400" b="1" i="0" u="none" strike="noStrike" dirty="0">
                          <a:latin typeface="Arial" pitchFamily="34" charset="0"/>
                          <a:cs typeface="Arial" pitchFamily="34" charset="0"/>
                        </a:rPr>
                        <a:t>Açıklama</a:t>
                      </a: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r>
              <a:tr h="426834">
                <a:tc>
                  <a:txBody>
                    <a:bodyPr/>
                    <a:lstStyle/>
                    <a:p>
                      <a:pPr algn="l" fontAlgn="ctr"/>
                      <a:r>
                        <a:rPr lang="tr-TR" sz="800" b="1" i="0" u="none" strike="noStrike">
                          <a:latin typeface="Times New Roman"/>
                        </a:rPr>
                        <a:t> </a:t>
                      </a: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tr-TR" sz="800" b="0" i="0" u="none" strike="noStrike">
                          <a:latin typeface="Times New Roman"/>
                        </a:rPr>
                        <a:t>4/1-b</a:t>
                      </a: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tr-TR" sz="800" b="0" i="0" u="none" strike="noStrike">
                          <a:latin typeface="Times New Roman"/>
                        </a:rPr>
                        <a:t>26-1/a</a:t>
                      </a: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tr-TR" sz="1400" b="0" i="0" u="none" strike="noStrike" dirty="0">
                          <a:latin typeface="Arial" pitchFamily="34" charset="0"/>
                          <a:cs typeface="Arial" pitchFamily="34" charset="0"/>
                        </a:rPr>
                        <a:t>İşyerinde alınan iş sağlığı ve güvenliği tedbirlerini izlememek,</a:t>
                      </a:r>
                      <a:r>
                        <a:rPr lang="tr-TR" sz="1400" b="0" i="0" u="none" strike="noStrike" dirty="0">
                          <a:solidFill>
                            <a:srgbClr val="000000"/>
                          </a:solidFill>
                          <a:latin typeface="Arial" pitchFamily="34" charset="0"/>
                          <a:cs typeface="Arial" pitchFamily="34" charset="0"/>
                        </a:rPr>
                        <a:t> denetlememek ve uygunsuzlukları gidermemek.</a:t>
                      </a:r>
                      <a:endParaRPr lang="tr-TR" sz="1400" b="0" i="0" u="none" strike="noStrike" dirty="0">
                        <a:latin typeface="Arial" pitchFamily="34" charset="0"/>
                        <a:cs typeface="Arial" pitchFamily="34" charset="0"/>
                      </a:endParaRP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1400" b="1" i="0" u="none" strike="noStrike" dirty="0">
                          <a:latin typeface="Arial" pitchFamily="34" charset="0"/>
                          <a:cs typeface="Arial" pitchFamily="34" charset="0"/>
                        </a:rPr>
                        <a:t>2.156</a:t>
                      </a:r>
                    </a:p>
                  </a:txBody>
                  <a:tcPr marL="7278" marR="87335"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400" b="0" i="0" u="none" strike="noStrike" dirty="0">
                          <a:solidFill>
                            <a:srgbClr val="000000"/>
                          </a:solidFill>
                          <a:latin typeface="Arial" pitchFamily="34" charset="0"/>
                          <a:cs typeface="Arial" pitchFamily="34" charset="0"/>
                        </a:rPr>
                        <a:t>Türk Lirası</a:t>
                      </a: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636672">
                <a:tc rowSpan="3">
                  <a:txBody>
                    <a:bodyPr/>
                    <a:lstStyle/>
                    <a:p>
                      <a:pPr algn="r" fontAlgn="ctr"/>
                      <a:r>
                        <a:rPr lang="tr-TR" sz="800" b="1" i="0" u="none" strike="noStrike">
                          <a:latin typeface="Times New Roman"/>
                        </a:rPr>
                        <a:t>6</a:t>
                      </a: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800" b="0" i="0" u="none" strike="noStrike">
                          <a:latin typeface="Times New Roman"/>
                        </a:rPr>
                        <a:t>6/1-a</a:t>
                      </a: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800" b="0" i="0" u="none" strike="noStrike">
                          <a:latin typeface="Times New Roman"/>
                        </a:rPr>
                        <a:t>26-1/b</a:t>
                      </a: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0" u="none" strike="noStrike" dirty="0">
                          <a:solidFill>
                            <a:srgbClr val="000000"/>
                          </a:solidFill>
                          <a:latin typeface="Arial" pitchFamily="34" charset="0"/>
                          <a:cs typeface="Arial" pitchFamily="34" charset="0"/>
                        </a:rPr>
                        <a:t>İş güvenliği uzmanı çalıştırmamak.</a:t>
                      </a: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1400" b="1" i="0" u="none" strike="noStrike" dirty="0">
                          <a:latin typeface="Arial" pitchFamily="34" charset="0"/>
                          <a:cs typeface="Arial" pitchFamily="34" charset="0"/>
                        </a:rPr>
                        <a:t>5.390</a:t>
                      </a:r>
                    </a:p>
                  </a:txBody>
                  <a:tcPr marL="7278" marR="87335"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400" b="0" i="0" u="none" strike="noStrike" dirty="0">
                          <a:solidFill>
                            <a:srgbClr val="000000"/>
                          </a:solidFill>
                          <a:latin typeface="Arial" pitchFamily="34" charset="0"/>
                          <a:cs typeface="Arial" pitchFamily="34" charset="0"/>
                        </a:rPr>
                        <a:t>TL / Her ay  (Aykırılığın devamı halinde)</a:t>
                      </a: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636672">
                <a:tc vMerge="1">
                  <a:txBody>
                    <a:bodyPr/>
                    <a:lstStyle/>
                    <a:p>
                      <a:endParaRPr lang="tr-TR"/>
                    </a:p>
                  </a:txBody>
                  <a:tcPr/>
                </a:tc>
                <a:tc>
                  <a:txBody>
                    <a:bodyPr/>
                    <a:lstStyle/>
                    <a:p>
                      <a:pPr algn="l" fontAlgn="ctr"/>
                      <a:r>
                        <a:rPr lang="tr-TR" sz="800" b="0" i="0" u="none" strike="noStrike">
                          <a:latin typeface="Times New Roman"/>
                        </a:rPr>
                        <a:t>6/1-a</a:t>
                      </a: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800" b="0" i="0" u="none" strike="noStrike">
                          <a:latin typeface="Times New Roman"/>
                        </a:rPr>
                        <a:t>26-1/b</a:t>
                      </a: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0" u="none" strike="noStrike" dirty="0">
                          <a:solidFill>
                            <a:srgbClr val="000000"/>
                          </a:solidFill>
                          <a:latin typeface="Arial" pitchFamily="34" charset="0"/>
                          <a:cs typeface="Arial" pitchFamily="34" charset="0"/>
                        </a:rPr>
                        <a:t>İşyeri hekimi çalıştırmamak.</a:t>
                      </a: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1400" b="1" i="0" u="none" strike="noStrike" dirty="0">
                          <a:latin typeface="Arial" pitchFamily="34" charset="0"/>
                          <a:cs typeface="Arial" pitchFamily="34" charset="0"/>
                        </a:rPr>
                        <a:t>5.390</a:t>
                      </a:r>
                    </a:p>
                  </a:txBody>
                  <a:tcPr marL="7278" marR="87335"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400" b="0" i="0" u="none" strike="noStrike" dirty="0">
                          <a:solidFill>
                            <a:srgbClr val="000000"/>
                          </a:solidFill>
                          <a:latin typeface="Arial" pitchFamily="34" charset="0"/>
                          <a:cs typeface="Arial" pitchFamily="34" charset="0"/>
                        </a:rPr>
                        <a:t>TL / Her ay  (Aykırılığın devamı halinde)</a:t>
                      </a: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636672">
                <a:tc vMerge="1">
                  <a:txBody>
                    <a:bodyPr/>
                    <a:lstStyle/>
                    <a:p>
                      <a:endParaRPr lang="tr-TR"/>
                    </a:p>
                  </a:txBody>
                  <a:tcPr/>
                </a:tc>
                <a:tc>
                  <a:txBody>
                    <a:bodyPr/>
                    <a:lstStyle/>
                    <a:p>
                      <a:pPr algn="l" fontAlgn="ctr"/>
                      <a:r>
                        <a:rPr lang="tr-TR" sz="800" b="0" i="0" u="none" strike="noStrike">
                          <a:latin typeface="Times New Roman"/>
                        </a:rPr>
                        <a:t>6/1-a</a:t>
                      </a: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800" b="0" i="0" u="none" strike="noStrike">
                          <a:latin typeface="Times New Roman"/>
                        </a:rPr>
                        <a:t>26-1/b</a:t>
                      </a: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0" u="none" strike="noStrike" dirty="0">
                          <a:solidFill>
                            <a:srgbClr val="000000"/>
                          </a:solidFill>
                          <a:latin typeface="Arial" pitchFamily="34" charset="0"/>
                          <a:cs typeface="Arial" pitchFamily="34" charset="0"/>
                        </a:rPr>
                        <a:t>Diğer sağlık personeli çalıştırmamak.</a:t>
                      </a: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1400" b="1" i="0" u="none" strike="noStrike" dirty="0">
                          <a:latin typeface="Arial" pitchFamily="34" charset="0"/>
                          <a:cs typeface="Arial" pitchFamily="34" charset="0"/>
                        </a:rPr>
                        <a:t>2.695</a:t>
                      </a:r>
                    </a:p>
                  </a:txBody>
                  <a:tcPr marL="7278" marR="87335"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400" b="0" i="0" u="none" strike="noStrike" dirty="0">
                          <a:solidFill>
                            <a:srgbClr val="000000"/>
                          </a:solidFill>
                          <a:latin typeface="Arial" pitchFamily="34" charset="0"/>
                          <a:cs typeface="Arial" pitchFamily="34" charset="0"/>
                        </a:rPr>
                        <a:t>TL / Her ay  (Aykırılığın devamı halinde)</a:t>
                      </a: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16996">
                <a:tc rowSpan="2">
                  <a:txBody>
                    <a:bodyPr/>
                    <a:lstStyle/>
                    <a:p>
                      <a:pPr algn="r" fontAlgn="ctr"/>
                      <a:r>
                        <a:rPr lang="tr-TR" sz="800" b="1" i="0" u="none" strike="noStrike" dirty="0">
                          <a:latin typeface="Times New Roman"/>
                        </a:rPr>
                        <a:t>10</a:t>
                      </a: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CC"/>
                    </a:solidFill>
                  </a:tcPr>
                </a:tc>
                <a:tc rowSpan="2">
                  <a:txBody>
                    <a:bodyPr/>
                    <a:lstStyle/>
                    <a:p>
                      <a:pPr algn="l" fontAlgn="ctr"/>
                      <a:r>
                        <a:rPr lang="tr-TR" sz="800" b="0" i="0" u="none" strike="noStrike" dirty="0">
                          <a:latin typeface="Times New Roman"/>
                        </a:rPr>
                        <a:t>10/1</a:t>
                      </a: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rowSpan="2">
                  <a:txBody>
                    <a:bodyPr/>
                    <a:lstStyle/>
                    <a:p>
                      <a:pPr algn="l" fontAlgn="ctr"/>
                      <a:r>
                        <a:rPr lang="tr-TR" sz="800" b="0" i="0" u="none" strike="noStrike" dirty="0">
                          <a:latin typeface="Times New Roman"/>
                        </a:rPr>
                        <a:t>26-1/ç</a:t>
                      </a: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400" b="0" i="0" u="none" strike="noStrike" dirty="0">
                          <a:latin typeface="Arial" pitchFamily="34" charset="0"/>
                          <a:cs typeface="Arial" pitchFamily="34" charset="0"/>
                        </a:rPr>
                        <a:t>Risk değerlendirmesi yapmamak veya yaptırmamak.</a:t>
                      </a: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1400" b="1" i="0" u="none" strike="noStrike" dirty="0">
                          <a:latin typeface="Arial" pitchFamily="34" charset="0"/>
                          <a:cs typeface="Arial" pitchFamily="34" charset="0"/>
                        </a:rPr>
                        <a:t>3.234</a:t>
                      </a:r>
                    </a:p>
                  </a:txBody>
                  <a:tcPr marL="7278" marR="87335"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400" b="0" i="0" u="none" strike="noStrike" dirty="0">
                          <a:solidFill>
                            <a:srgbClr val="000000"/>
                          </a:solidFill>
                          <a:latin typeface="Arial" pitchFamily="34" charset="0"/>
                          <a:cs typeface="Arial" pitchFamily="34" charset="0"/>
                        </a:rPr>
                        <a:t>Türk Lirası</a:t>
                      </a: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636672">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1400" b="0" i="0" u="none" strike="noStrike" dirty="0">
                          <a:latin typeface="Arial" pitchFamily="34" charset="0"/>
                          <a:cs typeface="Arial" pitchFamily="34" charset="0"/>
                        </a:rPr>
                        <a:t>Risk değerlendirmesi yapmamaya veya yaptırmamaya devam etmek.</a:t>
                      </a: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1400" b="1" i="0" u="none" strike="noStrike" dirty="0">
                          <a:latin typeface="Arial" pitchFamily="34" charset="0"/>
                          <a:cs typeface="Arial" pitchFamily="34" charset="0"/>
                        </a:rPr>
                        <a:t>4.851</a:t>
                      </a:r>
                    </a:p>
                  </a:txBody>
                  <a:tcPr marL="7278" marR="87335"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400" b="0" i="0" u="none" strike="noStrike" dirty="0">
                          <a:solidFill>
                            <a:srgbClr val="000000"/>
                          </a:solidFill>
                          <a:latin typeface="Arial" pitchFamily="34" charset="0"/>
                          <a:cs typeface="Arial" pitchFamily="34" charset="0"/>
                        </a:rPr>
                        <a:t>TL / Her ay  (Aykırılığın devamı halinde)</a:t>
                      </a:r>
                    </a:p>
                  </a:txBody>
                  <a:tcPr marL="7278" marR="7278" marT="72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
        <p:nvSpPr>
          <p:cNvPr id="7" name="6 Slayt Numarası Yer Tutucusu"/>
          <p:cNvSpPr>
            <a:spLocks noGrp="1"/>
          </p:cNvSpPr>
          <p:nvPr>
            <p:ph type="sldNum" sz="quarter" idx="12"/>
          </p:nvPr>
        </p:nvSpPr>
        <p:spPr/>
        <p:txBody>
          <a:bodyPr/>
          <a:lstStyle/>
          <a:p>
            <a:fld id="{9316056E-9595-4B2E-A17F-CDAFB21B2F8B}" type="slidenum">
              <a:rPr lang="tr-TR" smtClean="0"/>
              <a:pPr/>
              <a:t>20</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251520" y="1340768"/>
            <a:ext cx="8319192" cy="3600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dirty="0" smtClean="0">
                <a:solidFill>
                  <a:srgbClr val="FF0000"/>
                </a:solidFill>
                <a:latin typeface="Arial" pitchFamily="34" charset="0"/>
                <a:ea typeface="+mj-ea"/>
                <a:cs typeface="Arial" pitchFamily="34" charset="0"/>
              </a:rPr>
              <a:t>CEZALARIN BAZILARI</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tr-TR" sz="3200" dirty="0" smtClean="0">
              <a:solidFill>
                <a:srgbClr val="FF0000"/>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3200" b="0"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endParaRPr>
          </a:p>
        </p:txBody>
      </p:sp>
      <p:sp>
        <p:nvSpPr>
          <p:cNvPr id="5" name="4 Dikdörtgen"/>
          <p:cNvSpPr/>
          <p:nvPr/>
        </p:nvSpPr>
        <p:spPr>
          <a:xfrm>
            <a:off x="179512" y="3068960"/>
            <a:ext cx="8568952" cy="1384995"/>
          </a:xfrm>
          <a:prstGeom prst="rect">
            <a:avLst/>
          </a:prstGeom>
        </p:spPr>
        <p:txBody>
          <a:bodyPr wrap="square">
            <a:spAutoFit/>
          </a:bodyPr>
          <a:lstStyle/>
          <a:p>
            <a:endParaRPr lang="tr-TR" sz="2800" dirty="0" smtClean="0">
              <a:latin typeface="Arial" pitchFamily="34" charset="0"/>
              <a:cs typeface="Arial" pitchFamily="34" charset="0"/>
            </a:endParaRPr>
          </a:p>
          <a:p>
            <a:pPr algn="ctr"/>
            <a:endParaRPr lang="tr-TR" sz="2800" dirty="0" smtClean="0">
              <a:latin typeface="Arial" pitchFamily="34" charset="0"/>
              <a:cs typeface="Arial" pitchFamily="34" charset="0"/>
            </a:endParaRPr>
          </a:p>
          <a:p>
            <a:r>
              <a:rPr lang="tr-TR" sz="2800" dirty="0" smtClean="0">
                <a:latin typeface="Arial" pitchFamily="34" charset="0"/>
                <a:cs typeface="Arial" pitchFamily="34" charset="0"/>
              </a:rPr>
              <a:t> </a:t>
            </a:r>
            <a:endParaRPr lang="tr-TR" sz="2800" dirty="0">
              <a:latin typeface="Arial" pitchFamily="34" charset="0"/>
              <a:cs typeface="Arial" pitchFamily="34" charset="0"/>
            </a:endParaRPr>
          </a:p>
        </p:txBody>
      </p:sp>
      <p:sp>
        <p:nvSpPr>
          <p:cNvPr id="8" name="Başlık 1"/>
          <p:cNvSpPr txBox="1">
            <a:spLocks/>
          </p:cNvSpPr>
          <p:nvPr/>
        </p:nvSpPr>
        <p:spPr>
          <a:xfrm>
            <a:off x="-180528" y="764704"/>
            <a:ext cx="9468544"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YASAL </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HAK VE SORUMLULUKLAR</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7" name="6 Slayt Numarası Yer Tutucusu"/>
          <p:cNvSpPr>
            <a:spLocks noGrp="1"/>
          </p:cNvSpPr>
          <p:nvPr>
            <p:ph type="sldNum" sz="quarter" idx="12"/>
          </p:nvPr>
        </p:nvSpPr>
        <p:spPr/>
        <p:txBody>
          <a:bodyPr/>
          <a:lstStyle/>
          <a:p>
            <a:fld id="{9316056E-9595-4B2E-A17F-CDAFB21B2F8B}" type="slidenum">
              <a:rPr lang="tr-TR" smtClean="0"/>
              <a:pPr/>
              <a:t>21</a:t>
            </a:fld>
            <a:endParaRPr lang="tr-TR"/>
          </a:p>
        </p:txBody>
      </p:sp>
      <p:graphicFrame>
        <p:nvGraphicFramePr>
          <p:cNvPr id="9" name="8 Tablo"/>
          <p:cNvGraphicFramePr>
            <a:graphicFrameLocks noGrp="1"/>
          </p:cNvGraphicFramePr>
          <p:nvPr/>
        </p:nvGraphicFramePr>
        <p:xfrm>
          <a:off x="539552" y="1916832"/>
          <a:ext cx="8352928" cy="3488718"/>
        </p:xfrm>
        <a:graphic>
          <a:graphicData uri="http://schemas.openxmlformats.org/drawingml/2006/table">
            <a:tbl>
              <a:tblPr/>
              <a:tblGrid>
                <a:gridCol w="216024"/>
                <a:gridCol w="216024"/>
                <a:gridCol w="432048"/>
                <a:gridCol w="4704522"/>
                <a:gridCol w="1392155"/>
                <a:gridCol w="1392155"/>
              </a:tblGrid>
              <a:tr h="226435">
                <a:tc gridSpan="6">
                  <a:txBody>
                    <a:bodyPr/>
                    <a:lstStyle/>
                    <a:p>
                      <a:pPr algn="ctr" fontAlgn="ctr"/>
                      <a:r>
                        <a:rPr lang="tr-TR" sz="1000" b="1" i="0" u="none" strike="noStrike">
                          <a:solidFill>
                            <a:srgbClr val="FFFFFF"/>
                          </a:solidFill>
                          <a:latin typeface="Times New Roman"/>
                        </a:rPr>
                        <a:t>6331 SAYILI İŞ SAĞLIĞI VE GÜVENLİĞİ KANUNUNA GÖRE UYGULANACAK İDARİ PARA CEZALARI</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00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93645">
                <a:tc gridSpan="2">
                  <a:txBody>
                    <a:bodyPr/>
                    <a:lstStyle/>
                    <a:p>
                      <a:pPr algn="ctr" fontAlgn="ctr"/>
                      <a:r>
                        <a:rPr lang="tr-TR" sz="1000" b="1" i="0" u="none" strike="noStrike">
                          <a:latin typeface="Times New Roman"/>
                        </a:rPr>
                        <a:t>Kanun Maddesi</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hMerge="1">
                  <a:txBody>
                    <a:bodyPr/>
                    <a:lstStyle/>
                    <a:p>
                      <a:endParaRPr lang="tr-TR"/>
                    </a:p>
                  </a:txBody>
                  <a:tcPr/>
                </a:tc>
                <a:tc>
                  <a:txBody>
                    <a:bodyPr/>
                    <a:lstStyle/>
                    <a:p>
                      <a:pPr algn="ctr" fontAlgn="ctr"/>
                      <a:r>
                        <a:rPr lang="tr-TR" sz="1000" b="1" i="0" u="none" strike="noStrike">
                          <a:latin typeface="Times New Roman"/>
                        </a:rPr>
                        <a:t>Ceza Maddesi</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tr-TR" sz="1600" b="1" i="0" u="none" strike="noStrike" dirty="0">
                          <a:latin typeface="Times New Roman"/>
                        </a:rPr>
                        <a:t>Fiil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ctr" fontAlgn="ctr"/>
                      <a:r>
                        <a:rPr lang="tr-TR" sz="900" b="1" i="0" u="none" strike="noStrike" dirty="0">
                          <a:latin typeface="Times New Roman"/>
                        </a:rPr>
                        <a:t>01.01.2013 </a:t>
                      </a:r>
                      <a:r>
                        <a:rPr lang="tr-TR" sz="900" b="0" i="0" u="none" strike="noStrike" dirty="0">
                          <a:latin typeface="Times New Roman"/>
                        </a:rPr>
                        <a:t>itibarıyla</a:t>
                      </a:r>
                      <a:br>
                        <a:rPr lang="tr-TR" sz="900" b="0" i="0" u="none" strike="noStrike" dirty="0">
                          <a:latin typeface="Times New Roman"/>
                        </a:rPr>
                      </a:br>
                      <a:r>
                        <a:rPr lang="tr-TR" sz="900" b="0" i="0" u="none" strike="noStrike" dirty="0">
                          <a:latin typeface="Times New Roman"/>
                        </a:rPr>
                        <a:t>Ceza Miktarı</a:t>
                      </a:r>
                      <a:br>
                        <a:rPr lang="tr-TR" sz="900" b="0" i="0" u="none" strike="noStrike" dirty="0">
                          <a:latin typeface="Times New Roman"/>
                        </a:rPr>
                      </a:br>
                      <a:r>
                        <a:rPr lang="tr-TR" sz="900" b="0" i="0" u="none" strike="noStrike" dirty="0">
                          <a:latin typeface="Times New Roman"/>
                        </a:rPr>
                        <a:t>YDO=%7,80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c>
                  <a:txBody>
                    <a:bodyPr/>
                    <a:lstStyle/>
                    <a:p>
                      <a:pPr algn="l" fontAlgn="ctr"/>
                      <a:r>
                        <a:rPr lang="tr-TR" sz="1400" b="1" i="0" u="none" strike="noStrike" dirty="0">
                          <a:latin typeface="Times New Roman"/>
                        </a:rPr>
                        <a:t>Açıklama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66"/>
                    </a:solidFill>
                  </a:tcPr>
                </a:tc>
              </a:tr>
              <a:tr h="349946">
                <a:tc rowSpan="2">
                  <a:txBody>
                    <a:bodyPr/>
                    <a:lstStyle/>
                    <a:p>
                      <a:pPr algn="r" fontAlgn="ctr"/>
                      <a:r>
                        <a:rPr lang="tr-TR" sz="1200" b="1" i="0" u="none" strike="noStrike" dirty="0">
                          <a:latin typeface="Times New Roman"/>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l" fontAlgn="ctr"/>
                      <a:r>
                        <a:rPr lang="tr-TR" sz="1200" b="0" i="0" u="none" strike="noStrike" dirty="0">
                          <a:latin typeface="Times New Roman"/>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l" fontAlgn="ctr"/>
                      <a:r>
                        <a:rPr lang="tr-TR" sz="1200" b="0" i="0" u="none" strike="noStrike" dirty="0">
                          <a:latin typeface="Times New Roman"/>
                        </a:rPr>
                        <a:t>26-1/d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l" fontAlgn="ctr"/>
                      <a:r>
                        <a:rPr lang="tr-TR" sz="1200" b="0" i="0" u="none" strike="noStrike" dirty="0">
                          <a:solidFill>
                            <a:srgbClr val="000000"/>
                          </a:solidFill>
                          <a:latin typeface="Arial" pitchFamily="34" charset="0"/>
                          <a:cs typeface="Arial" pitchFamily="34" charset="0"/>
                        </a:rPr>
                        <a:t>Acil durumları belirlememek, acil durumlar için tedbir almamak, acil durum planlarını hazırlamamak, destek elemanı görevlendirmemek, araç gereç sağlamamak, acil durumlarda işyeri dışındaki kuruluşla irtibatı sağlayacak düzenlemeyi yapmamak.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1200" b="1" i="0" u="none" strike="noStrike">
                          <a:latin typeface="Arial" pitchFamily="34" charset="0"/>
                          <a:cs typeface="Arial" pitchFamily="34" charset="0"/>
                        </a:rPr>
                        <a:t>1.078</a:t>
                      </a:r>
                    </a:p>
                  </a:txBody>
                  <a:tcPr marL="9525" marR="1143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200" b="0" i="0" u="none" strike="noStrike">
                          <a:solidFill>
                            <a:srgbClr val="000000"/>
                          </a:solidFill>
                          <a:latin typeface="Arial" pitchFamily="34" charset="0"/>
                          <a:cs typeface="Arial" pitchFamily="34" charset="0"/>
                        </a:rPr>
                        <a:t>TL / Her yükümlülük için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61285">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r" fontAlgn="ctr"/>
                      <a:r>
                        <a:rPr lang="tr-TR" sz="1200" b="1" i="0" u="none" strike="noStrike">
                          <a:latin typeface="Arial" pitchFamily="34" charset="0"/>
                          <a:cs typeface="Arial" pitchFamily="34" charset="0"/>
                        </a:rPr>
                        <a:t>1.078</a:t>
                      </a:r>
                    </a:p>
                  </a:txBody>
                  <a:tcPr marL="9525" marR="1143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200" b="0" i="0" u="none" strike="noStrike">
                          <a:solidFill>
                            <a:srgbClr val="000000"/>
                          </a:solidFill>
                          <a:latin typeface="Arial" pitchFamily="34" charset="0"/>
                          <a:cs typeface="Arial" pitchFamily="34" charset="0"/>
                        </a:rPr>
                        <a:t>TL / Her ay  (Aykırılığın devamı halinde)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14626">
                <a:tc>
                  <a:txBody>
                    <a:bodyPr/>
                    <a:lstStyle/>
                    <a:p>
                      <a:pPr algn="l" fontAlgn="ctr"/>
                      <a:r>
                        <a:rPr lang="tr-TR" sz="1200" b="1" i="0" u="none" strike="noStrike">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0" u="none" strike="noStrike">
                          <a:latin typeface="Times New Roman"/>
                        </a:rPr>
                        <a:t>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0" u="none" strike="noStrike" dirty="0">
                          <a:latin typeface="Times New Roman"/>
                        </a:rPr>
                        <a:t>26-1/f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0" u="none" strike="noStrike" dirty="0">
                          <a:latin typeface="Arial" pitchFamily="34" charset="0"/>
                          <a:cs typeface="Arial" pitchFamily="34" charset="0"/>
                        </a:rPr>
                        <a:t>Tehlikeli ve çok tehlikeli sınıfta yer alan işyerlerinde çalışacaklar için  yapacakları işe uygun olduklarını belirten sağlık raporu almamak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1200" b="1" i="0" u="none" strike="noStrike">
                          <a:latin typeface="Arial" pitchFamily="34" charset="0"/>
                          <a:cs typeface="Arial" pitchFamily="34" charset="0"/>
                        </a:rPr>
                        <a:t>1.078</a:t>
                      </a:r>
                    </a:p>
                  </a:txBody>
                  <a:tcPr marL="9525" marR="1143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200" b="0" i="0" u="none" strike="noStrike">
                          <a:solidFill>
                            <a:srgbClr val="000000"/>
                          </a:solidFill>
                          <a:latin typeface="Arial" pitchFamily="34" charset="0"/>
                          <a:cs typeface="Arial" pitchFamily="34" charset="0"/>
                        </a:rPr>
                        <a:t>TL / Her çalışan için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317442">
                <a:tc>
                  <a:txBody>
                    <a:bodyPr/>
                    <a:lstStyle/>
                    <a:p>
                      <a:pPr algn="r" fontAlgn="ctr"/>
                      <a:r>
                        <a:rPr lang="tr-TR" sz="1200" b="1" i="0" u="none" strike="noStrike">
                          <a:latin typeface="Times New Roman"/>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0" u="none" strike="noStrike">
                          <a:latin typeface="Times New Roman"/>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0" u="none" strike="noStrike" dirty="0">
                          <a:latin typeface="Times New Roman"/>
                        </a:rPr>
                        <a:t>26-1/ğ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tr-TR" sz="1200" b="0" i="0" u="none" strike="noStrike" dirty="0">
                          <a:latin typeface="Arial" pitchFamily="34" charset="0"/>
                          <a:cs typeface="Arial" pitchFamily="34" charset="0"/>
                        </a:rPr>
                        <a:t>Çalışanlara eğitim verme yükümlülüğüne uymamak (İSG eğitimi, çalışan temsilcisine özel eğitim, mesleki eğitim, iş kazası geçirene ilave eğitim, yenileme eğitimi, başka işyerinden çalışmak için gelenlere eğitim, geçici iş ilişkisiyle gelenlere eğitim vermemek, eğitim maliyetini çalışanlara yansıtmak, eğitimlerde geçen süreyi çalışma süresinden saymamak.)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tr-TR" sz="1200" b="1" i="0" u="none" strike="noStrike" dirty="0">
                          <a:latin typeface="Arial" pitchFamily="34" charset="0"/>
                          <a:cs typeface="Arial" pitchFamily="34" charset="0"/>
                        </a:rPr>
                        <a:t>1.078</a:t>
                      </a:r>
                    </a:p>
                  </a:txBody>
                  <a:tcPr marL="9525" marR="1143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200" b="0" i="0" u="none" strike="noStrike" dirty="0">
                          <a:solidFill>
                            <a:srgbClr val="000000"/>
                          </a:solidFill>
                          <a:latin typeface="Arial" pitchFamily="34" charset="0"/>
                          <a:cs typeface="Arial" pitchFamily="34" charset="0"/>
                        </a:rPr>
                        <a:t>TL / Her çalışan için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9316056E-9595-4B2E-A17F-CDAFB21B2F8B}" type="slidenum">
              <a:rPr lang="tr-TR" smtClean="0"/>
              <a:pPr/>
              <a:t>22</a:t>
            </a:fld>
            <a:endParaRPr lang="tr-TR" dirty="0"/>
          </a:p>
        </p:txBody>
      </p:sp>
      <p:sp>
        <p:nvSpPr>
          <p:cNvPr id="3" name="Başlık 1"/>
          <p:cNvSpPr txBox="1">
            <a:spLocks/>
          </p:cNvSpPr>
          <p:nvPr/>
        </p:nvSpPr>
        <p:spPr>
          <a:xfrm>
            <a:off x="611560" y="980728"/>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75060" y="489992"/>
            <a:ext cx="5249863" cy="7787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AutoShape 18"/>
          <p:cNvSpPr>
            <a:spLocks noChangeArrowheads="1"/>
          </p:cNvSpPr>
          <p:nvPr/>
        </p:nvSpPr>
        <p:spPr bwMode="auto">
          <a:xfrm>
            <a:off x="4289425" y="3209924"/>
            <a:ext cx="1285875" cy="420687"/>
          </a:xfrm>
          <a:prstGeom prst="rightArrow">
            <a:avLst>
              <a:gd name="adj1" fmla="val 50000"/>
              <a:gd name="adj2" fmla="val 115217"/>
            </a:avLst>
          </a:prstGeom>
          <a:solidFill>
            <a:srgbClr val="CCCCFF"/>
          </a:solidFill>
          <a:ln w="9525">
            <a:solidFill>
              <a:srgbClr val="000000"/>
            </a:solidFill>
            <a:miter lim="800000"/>
            <a:headEnd/>
            <a:tailEnd/>
          </a:ln>
        </p:spPr>
        <p:txBody>
          <a:bodyPr wrap="none" lIns="101370" tIns="50685" rIns="101370" bIns="5068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solidFill>
                <a:sysClr val="windowText" lastClr="000000"/>
              </a:solidFill>
              <a:effectLst/>
              <a:uLnTx/>
              <a:uFillTx/>
            </a:endParaRPr>
          </a:p>
        </p:txBody>
      </p:sp>
      <p:pic>
        <p:nvPicPr>
          <p:cNvPr id="7" name="Picture 3" descr="rtg2"/>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7753" y="3630611"/>
            <a:ext cx="2216150" cy="227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 descr="rtg1"/>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1410" y="980728"/>
            <a:ext cx="2098155" cy="215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5" descr="rtg2"/>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0256" y="2263774"/>
            <a:ext cx="2216150" cy="227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WordArt 7"/>
          <p:cNvSpPr>
            <a:spLocks noChangeArrowheads="1" noChangeShapeType="1" noTextEdit="1"/>
          </p:cNvSpPr>
          <p:nvPr/>
        </p:nvSpPr>
        <p:spPr bwMode="auto">
          <a:xfrm>
            <a:off x="1252759" y="4615245"/>
            <a:ext cx="846137" cy="307206"/>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000" b="0" i="0" u="none" strike="noStrike" kern="10" cap="none" spc="0" normalizeH="0" baseline="0" noProof="0" dirty="0" smtClean="0">
                <a:ln w="9525">
                  <a:solidFill>
                    <a:srgbClr val="000000"/>
                  </a:solidFill>
                  <a:round/>
                  <a:headEnd/>
                  <a:tailEnd/>
                </a:ln>
                <a:solidFill>
                  <a:srgbClr val="00FF00"/>
                </a:solidFill>
                <a:effectLst/>
                <a:uLnTx/>
                <a:uFillTx/>
                <a:latin typeface="Arial Black"/>
              </a:rPr>
              <a:t>İŞVEREN</a:t>
            </a:r>
          </a:p>
        </p:txBody>
      </p:sp>
      <p:sp>
        <p:nvSpPr>
          <p:cNvPr id="11" name="WordArt 8"/>
          <p:cNvSpPr>
            <a:spLocks noChangeArrowheads="1" noChangeShapeType="1" noTextEdit="1"/>
          </p:cNvSpPr>
          <p:nvPr/>
        </p:nvSpPr>
        <p:spPr bwMode="auto">
          <a:xfrm>
            <a:off x="2788443" y="3230561"/>
            <a:ext cx="739775" cy="336550"/>
          </a:xfrm>
          <a:prstGeom prst="rect">
            <a:avLst/>
          </a:prstGeom>
        </p:spPr>
        <p:txBody>
          <a:bodyPr wrap="none" fromWordArt="1">
            <a:prstTxWarp prst="textPlain">
              <a:avLst>
                <a:gd name="adj" fmla="val 50000"/>
              </a:avLst>
            </a:prstTxWarp>
          </a:bodyPr>
          <a:lstStyle/>
          <a:p>
            <a:pPr algn="ctr"/>
            <a:r>
              <a:rPr lang="tr-TR" sz="4000" kern="10" dirty="0" smtClean="0">
                <a:ln w="9525">
                  <a:solidFill>
                    <a:srgbClr val="000000"/>
                  </a:solidFill>
                  <a:round/>
                  <a:headEnd/>
                  <a:tailEnd/>
                </a:ln>
                <a:solidFill>
                  <a:srgbClr val="0000FF"/>
                </a:solidFill>
                <a:latin typeface="Arial Black"/>
              </a:rPr>
              <a:t>ÇALIŞAN</a:t>
            </a:r>
            <a:endParaRPr lang="tr-TR" sz="4000" kern="10" dirty="0">
              <a:ln w="9525">
                <a:solidFill>
                  <a:srgbClr val="000000"/>
                </a:solidFill>
                <a:round/>
                <a:headEnd/>
                <a:tailEnd/>
              </a:ln>
              <a:solidFill>
                <a:srgbClr val="0000FF"/>
              </a:solidFill>
              <a:latin typeface="Arial Black"/>
            </a:endParaRPr>
          </a:p>
        </p:txBody>
      </p:sp>
      <p:sp>
        <p:nvSpPr>
          <p:cNvPr id="12" name="AutoShape 17"/>
          <p:cNvSpPr>
            <a:spLocks noChangeArrowheads="1"/>
          </p:cNvSpPr>
          <p:nvPr/>
        </p:nvSpPr>
        <p:spPr bwMode="auto">
          <a:xfrm>
            <a:off x="2783903" y="4909343"/>
            <a:ext cx="2928937" cy="420688"/>
          </a:xfrm>
          <a:prstGeom prst="rightArrow">
            <a:avLst>
              <a:gd name="adj1" fmla="val 50000"/>
              <a:gd name="adj2" fmla="val 265629"/>
            </a:avLst>
          </a:prstGeom>
          <a:solidFill>
            <a:srgbClr val="07CF1F"/>
          </a:solidFill>
          <a:ln w="9525">
            <a:solidFill>
              <a:srgbClr val="000000"/>
            </a:solidFill>
            <a:miter lim="800000"/>
            <a:headEnd/>
            <a:tailEnd/>
          </a:ln>
        </p:spPr>
        <p:txBody>
          <a:bodyPr wrap="none" lIns="101370" tIns="50685" rIns="101370" bIns="5068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solidFill>
                <a:sysClr val="windowText" lastClr="000000"/>
              </a:solidFill>
              <a:effectLst/>
              <a:uLnTx/>
              <a:uFillTx/>
            </a:endParaRPr>
          </a:p>
        </p:txBody>
      </p:sp>
      <p:sp>
        <p:nvSpPr>
          <p:cNvPr id="13" name="AutoShape 20"/>
          <p:cNvSpPr>
            <a:spLocks noChangeArrowheads="1"/>
          </p:cNvSpPr>
          <p:nvPr/>
        </p:nvSpPr>
        <p:spPr bwMode="auto">
          <a:xfrm>
            <a:off x="2570780" y="1594097"/>
            <a:ext cx="1944688" cy="420687"/>
          </a:xfrm>
          <a:prstGeom prst="rightArrow">
            <a:avLst>
              <a:gd name="adj1" fmla="val 50000"/>
              <a:gd name="adj2" fmla="val 115224"/>
            </a:avLst>
          </a:prstGeom>
          <a:solidFill>
            <a:srgbClr val="FF0000"/>
          </a:solidFill>
          <a:ln w="9525">
            <a:solidFill>
              <a:srgbClr val="000000"/>
            </a:solidFill>
            <a:miter lim="800000"/>
            <a:headEnd/>
            <a:tailEnd/>
          </a:ln>
        </p:spPr>
        <p:txBody>
          <a:bodyPr wrap="none" lIns="101370" tIns="50685" rIns="101370" bIns="5068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solidFill>
                <a:sysClr val="windowText" lastClr="000000"/>
              </a:solidFill>
              <a:effectLst/>
              <a:uLnTx/>
              <a:uFillTx/>
            </a:endParaRPr>
          </a:p>
        </p:txBody>
      </p:sp>
      <p:sp>
        <p:nvSpPr>
          <p:cNvPr id="14" name="Rectangle 21"/>
          <p:cNvSpPr>
            <a:spLocks noChangeArrowheads="1"/>
          </p:cNvSpPr>
          <p:nvPr/>
        </p:nvSpPr>
        <p:spPr bwMode="auto">
          <a:xfrm>
            <a:off x="5961038" y="2638806"/>
            <a:ext cx="3000375" cy="1348855"/>
          </a:xfrm>
          <a:prstGeom prst="rect">
            <a:avLst/>
          </a:prstGeom>
          <a:noFill/>
          <a:ln w="9525">
            <a:noFill/>
            <a:miter lim="800000"/>
            <a:headEnd/>
            <a:tailEnd/>
          </a:ln>
        </p:spPr>
        <p:txBody>
          <a:bodyPr lIns="101370" tIns="50685" rIns="101370" bIns="50685">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tr-TR" sz="1800" b="1" i="0" u="none" strike="noStrike" kern="0" cap="none" spc="0" normalizeH="0" baseline="0" noProof="0" dirty="0">
                <a:ln>
                  <a:noFill/>
                </a:ln>
                <a:solidFill>
                  <a:srgbClr val="CCCCFF">
                    <a:lumMod val="25000"/>
                  </a:srgbClr>
                </a:solidFill>
                <a:effectLst/>
                <a:uLnTx/>
                <a:uFillTx/>
              </a:rPr>
              <a:t>İŞ GÜVENLİĞİ KURAL VE </a:t>
            </a:r>
          </a:p>
          <a:p>
            <a:pPr marL="0" marR="0" lvl="0" indent="0" defTabSz="914400" eaLnBrk="1" fontAlgn="auto" latinLnBrk="0" hangingPunct="1">
              <a:lnSpc>
                <a:spcPct val="100000"/>
              </a:lnSpc>
              <a:spcBef>
                <a:spcPct val="50000"/>
              </a:spcBef>
              <a:spcAft>
                <a:spcPts val="0"/>
              </a:spcAft>
              <a:buClrTx/>
              <a:buSzTx/>
              <a:buFontTx/>
              <a:buNone/>
              <a:tabLst/>
              <a:defRPr/>
            </a:pPr>
            <a:r>
              <a:rPr kumimoji="0" lang="tr-TR" sz="1800" b="1" i="0" u="none" strike="noStrike" kern="0" cap="none" spc="0" normalizeH="0" baseline="0" noProof="0" dirty="0">
                <a:ln>
                  <a:noFill/>
                </a:ln>
                <a:solidFill>
                  <a:srgbClr val="CCCCFF">
                    <a:lumMod val="25000"/>
                  </a:srgbClr>
                </a:solidFill>
                <a:effectLst/>
                <a:uLnTx/>
                <a:uFillTx/>
              </a:rPr>
              <a:t>TALİMATLARINA UYGUN </a:t>
            </a:r>
            <a:r>
              <a:rPr kumimoji="0" lang="tr-TR" sz="1800" b="1" i="0" u="none" strike="noStrike" kern="0" cap="none" spc="0" normalizeH="0" baseline="0" noProof="0" dirty="0" smtClean="0">
                <a:ln>
                  <a:noFill/>
                </a:ln>
                <a:solidFill>
                  <a:srgbClr val="CCCCFF">
                    <a:lumMod val="25000"/>
                  </a:srgbClr>
                </a:solidFill>
                <a:effectLst/>
                <a:uLnTx/>
                <a:uFillTx/>
              </a:rPr>
              <a:t>ÇALIŞMA DÜZENİNİ KORUMAK..</a:t>
            </a:r>
            <a:endParaRPr kumimoji="0" lang="tr-TR" sz="1800" b="1" i="0" u="none" strike="noStrike" kern="0" cap="none" spc="0" normalizeH="0" baseline="0" noProof="0" dirty="0">
              <a:ln>
                <a:noFill/>
              </a:ln>
              <a:solidFill>
                <a:srgbClr val="CCCCFF">
                  <a:lumMod val="25000"/>
                </a:srgbClr>
              </a:solidFill>
              <a:effectLst/>
              <a:uLnTx/>
              <a:uFillTx/>
            </a:endParaRPr>
          </a:p>
        </p:txBody>
      </p:sp>
      <p:sp>
        <p:nvSpPr>
          <p:cNvPr id="15" name="Text Box 23"/>
          <p:cNvSpPr txBox="1">
            <a:spLocks noChangeArrowheads="1"/>
          </p:cNvSpPr>
          <p:nvPr/>
        </p:nvSpPr>
        <p:spPr bwMode="auto">
          <a:xfrm>
            <a:off x="5912147" y="5523701"/>
            <a:ext cx="3143250" cy="65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370" tIns="50685" rIns="101370" bIns="5068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tr-TR" sz="1800" b="1" i="0" u="none" strike="noStrike" kern="0" cap="none" spc="0" normalizeH="0" baseline="0" noProof="0" dirty="0" smtClean="0">
                <a:ln>
                  <a:noFill/>
                </a:ln>
                <a:solidFill>
                  <a:srgbClr val="07CF1F"/>
                </a:solidFill>
                <a:effectLst/>
                <a:uLnTx/>
                <a:uFillTx/>
                <a:latin typeface="Arial" pitchFamily="34" charset="0"/>
              </a:rPr>
              <a:t>EMNİYETSİZ DURUMLARI GİDERMEK.</a:t>
            </a:r>
          </a:p>
        </p:txBody>
      </p:sp>
      <p:sp>
        <p:nvSpPr>
          <p:cNvPr id="16" name="Text Box 24"/>
          <p:cNvSpPr txBox="1">
            <a:spLocks noChangeArrowheads="1"/>
          </p:cNvSpPr>
          <p:nvPr/>
        </p:nvSpPr>
        <p:spPr bwMode="auto">
          <a:xfrm>
            <a:off x="5912147" y="4317613"/>
            <a:ext cx="3360737" cy="120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370" tIns="50685" rIns="101370" bIns="5068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tr-TR" sz="1800" b="1" i="0" u="none" strike="noStrike" kern="0" cap="none" spc="0" normalizeH="0" baseline="0" noProof="0" dirty="0" smtClean="0">
                <a:ln>
                  <a:noFill/>
                </a:ln>
                <a:solidFill>
                  <a:srgbClr val="07CF1F"/>
                </a:solidFill>
                <a:effectLst/>
                <a:uLnTx/>
                <a:uFillTx/>
                <a:latin typeface="Arial" pitchFamily="34" charset="0"/>
              </a:rPr>
              <a:t>TEKNİK GÜVENLİK KONULARINDA   ÇALIŞMALAR YAPILMASINI SAĞLAMAK,</a:t>
            </a:r>
          </a:p>
        </p:txBody>
      </p:sp>
      <p:sp>
        <p:nvSpPr>
          <p:cNvPr id="17" name="Text Box 25"/>
          <p:cNvSpPr txBox="1">
            <a:spLocks noChangeArrowheads="1"/>
          </p:cNvSpPr>
          <p:nvPr/>
        </p:nvSpPr>
        <p:spPr bwMode="auto">
          <a:xfrm>
            <a:off x="5830416" y="1179759"/>
            <a:ext cx="2843212" cy="37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370" tIns="50685" rIns="101370" bIns="5068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tr-TR" sz="1800" b="1" i="0" u="none" strike="noStrike" kern="0" cap="none" spc="0" normalizeH="0" baseline="0" noProof="0" dirty="0" smtClean="0">
                <a:ln>
                  <a:noFill/>
                </a:ln>
                <a:solidFill>
                  <a:srgbClr val="FF0000"/>
                </a:solidFill>
                <a:effectLst/>
                <a:uLnTx/>
                <a:uFillTx/>
                <a:latin typeface="Arial" pitchFamily="34" charset="0"/>
              </a:rPr>
              <a:t>YASALAR ÇIKARMAK,</a:t>
            </a:r>
          </a:p>
        </p:txBody>
      </p:sp>
      <p:sp>
        <p:nvSpPr>
          <p:cNvPr id="18" name="Text Box 26"/>
          <p:cNvSpPr txBox="1">
            <a:spLocks noChangeArrowheads="1"/>
          </p:cNvSpPr>
          <p:nvPr/>
        </p:nvSpPr>
        <p:spPr bwMode="auto">
          <a:xfrm>
            <a:off x="5888038" y="1594097"/>
            <a:ext cx="3255962" cy="37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1370" tIns="50685" rIns="101370" bIns="5068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tr-TR" sz="1800" b="1" i="0" u="none" strike="noStrike" kern="0" cap="none" spc="0" normalizeH="0" baseline="0" noProof="0" dirty="0" smtClean="0">
                <a:ln>
                  <a:noFill/>
                </a:ln>
                <a:solidFill>
                  <a:srgbClr val="FF0000"/>
                </a:solidFill>
                <a:effectLst/>
                <a:uLnTx/>
                <a:uFillTx/>
                <a:latin typeface="Arial" pitchFamily="34" charset="0"/>
              </a:rPr>
              <a:t>DENETLEMEK,</a:t>
            </a:r>
          </a:p>
        </p:txBody>
      </p:sp>
      <p:sp>
        <p:nvSpPr>
          <p:cNvPr id="19" name="Text Box 27"/>
          <p:cNvSpPr txBox="1">
            <a:spLocks noChangeArrowheads="1"/>
          </p:cNvSpPr>
          <p:nvPr/>
        </p:nvSpPr>
        <p:spPr bwMode="auto">
          <a:xfrm>
            <a:off x="5871666" y="1935161"/>
            <a:ext cx="3441700"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370" tIns="50685" rIns="101370" bIns="50685">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tr-TR" sz="1800" b="1" i="0" u="none" strike="noStrike" kern="0" cap="none" spc="0" normalizeH="0" baseline="0" noProof="0" dirty="0" smtClean="0">
                <a:ln>
                  <a:noFill/>
                </a:ln>
                <a:solidFill>
                  <a:srgbClr val="FF0000"/>
                </a:solidFill>
                <a:effectLst/>
                <a:uLnTx/>
                <a:uFillTx/>
                <a:latin typeface="Arial" pitchFamily="34" charset="0"/>
              </a:rPr>
              <a:t>TEKNİK ÇALIŞMALARIN ALT YAPISINI OLUŞTURMAK.</a:t>
            </a:r>
          </a:p>
        </p:txBody>
      </p:sp>
      <p:pic>
        <p:nvPicPr>
          <p:cNvPr id="20"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46832" y="1935162"/>
            <a:ext cx="827309" cy="179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66076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9"/>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0"/>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2" dur="1000" fill="hold"/>
                                        <p:tgtEl>
                                          <p:spTgt spid="13"/>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linds(horizont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blinds(horizontal)">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linds(horizontal)">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15" presetClass="entr" presetSubtype="0"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1000" fill="hold"/>
                                        <p:tgtEl>
                                          <p:spTgt spid="6"/>
                                        </p:tgtEl>
                                        <p:attrNameLst>
                                          <p:attrName>ppt_w</p:attrName>
                                        </p:attrNameLst>
                                      </p:cBhvr>
                                      <p:tavLst>
                                        <p:tav tm="0">
                                          <p:val>
                                            <p:fltVal val="0"/>
                                          </p:val>
                                        </p:tav>
                                        <p:tav tm="100000">
                                          <p:val>
                                            <p:strVal val="#ppt_w"/>
                                          </p:val>
                                        </p:tav>
                                      </p:tavLst>
                                    </p:anim>
                                    <p:anim calcmode="lin" valueType="num">
                                      <p:cBhvr>
                                        <p:cTn id="67" dur="1000" fill="hold"/>
                                        <p:tgtEl>
                                          <p:spTgt spid="6"/>
                                        </p:tgtEl>
                                        <p:attrNameLst>
                                          <p:attrName>ppt_h</p:attrName>
                                        </p:attrNameLst>
                                      </p:cBhvr>
                                      <p:tavLst>
                                        <p:tav tm="0">
                                          <p:val>
                                            <p:fltVal val="0"/>
                                          </p:val>
                                        </p:tav>
                                        <p:tav tm="100000">
                                          <p:val>
                                            <p:strVal val="#ppt_h"/>
                                          </p:val>
                                        </p:tav>
                                      </p:tavLst>
                                    </p:anim>
                                    <p:anim calcmode="lin" valueType="num">
                                      <p:cBhvr>
                                        <p:cTn id="6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1000" fill="hold"/>
                                        <p:tgtEl>
                                          <p:spTgt spid="12"/>
                                        </p:tgtEl>
                                        <p:attrNameLst>
                                          <p:attrName>ppt_w</p:attrName>
                                        </p:attrNameLst>
                                      </p:cBhvr>
                                      <p:tavLst>
                                        <p:tav tm="0">
                                          <p:val>
                                            <p:fltVal val="0"/>
                                          </p:val>
                                        </p:tav>
                                        <p:tav tm="100000">
                                          <p:val>
                                            <p:strVal val="#ppt_w"/>
                                          </p:val>
                                        </p:tav>
                                      </p:tavLst>
                                    </p:anim>
                                    <p:anim calcmode="lin" valueType="num">
                                      <p:cBhvr>
                                        <p:cTn id="80" dur="1000" fill="hold"/>
                                        <p:tgtEl>
                                          <p:spTgt spid="12"/>
                                        </p:tgtEl>
                                        <p:attrNameLst>
                                          <p:attrName>ppt_h</p:attrName>
                                        </p:attrNameLst>
                                      </p:cBhvr>
                                      <p:tavLst>
                                        <p:tav tm="0">
                                          <p:val>
                                            <p:fltVal val="0"/>
                                          </p:val>
                                        </p:tav>
                                        <p:tav tm="100000">
                                          <p:val>
                                            <p:strVal val="#ppt_h"/>
                                          </p:val>
                                        </p:tav>
                                      </p:tavLst>
                                    </p:anim>
                                    <p:anim calcmode="lin" valueType="num">
                                      <p:cBhvr>
                                        <p:cTn id="81"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wipe(down)">
                                      <p:cBhvr>
                                        <p:cTn id="87" dur="500"/>
                                        <p:tgtEl>
                                          <p:spTgt spid="1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down)">
                                      <p:cBhvr>
                                        <p:cTn id="9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611560" y="1484784"/>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dirty="0" smtClean="0">
                <a:solidFill>
                  <a:srgbClr val="FF0000"/>
                </a:solidFill>
                <a:latin typeface="Arial" pitchFamily="34" charset="0"/>
                <a:ea typeface="+mj-ea"/>
                <a:cs typeface="Arial" pitchFamily="34" charset="0"/>
              </a:rPr>
              <a:t>Çalışanların Yasal Hak ve Sorumlulukları</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6" name="5 Dikdörtgen"/>
          <p:cNvSpPr/>
          <p:nvPr/>
        </p:nvSpPr>
        <p:spPr>
          <a:xfrm>
            <a:off x="2699792" y="2132856"/>
            <a:ext cx="1728192" cy="523220"/>
          </a:xfrm>
          <a:prstGeom prst="rect">
            <a:avLst/>
          </a:prstGeom>
        </p:spPr>
        <p:txBody>
          <a:bodyPr wrap="square">
            <a:spAutoFit/>
          </a:bodyPr>
          <a:lstStyle/>
          <a:p>
            <a:r>
              <a:rPr lang="tr-TR" sz="2800" dirty="0" smtClean="0">
                <a:solidFill>
                  <a:srgbClr val="FF0000"/>
                </a:solidFill>
                <a:latin typeface="Arial" pitchFamily="34" charset="0"/>
                <a:cs typeface="Arial" pitchFamily="34" charset="0"/>
              </a:rPr>
              <a:t>DEVLET</a:t>
            </a:r>
            <a:endParaRPr lang="tr-TR" sz="2800" dirty="0">
              <a:solidFill>
                <a:srgbClr val="FF0000"/>
              </a:solidFill>
              <a:latin typeface="Arial" pitchFamily="34" charset="0"/>
              <a:cs typeface="Arial" pitchFamily="34" charset="0"/>
            </a:endParaRPr>
          </a:p>
        </p:txBody>
      </p:sp>
      <p:pic>
        <p:nvPicPr>
          <p:cNvPr id="7" name="Picture 4" descr="C:\Users\Semra\Desktop\devle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104" y="2276872"/>
            <a:ext cx="1403345" cy="179601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4"/>
          <p:cNvSpPr txBox="1"/>
          <p:nvPr/>
        </p:nvSpPr>
        <p:spPr>
          <a:xfrm>
            <a:off x="1691680" y="3789040"/>
            <a:ext cx="7056784" cy="1384995"/>
          </a:xfrm>
          <a:prstGeom prst="rect">
            <a:avLst/>
          </a:prstGeom>
          <a:noFill/>
        </p:spPr>
        <p:txBody>
          <a:bodyPr wrap="square" rtlCol="0">
            <a:spAutoFit/>
          </a:bodyPr>
          <a:lstStyle/>
          <a:p>
            <a:pPr marL="285750" indent="-285750">
              <a:buFont typeface="Arial" pitchFamily="34" charset="0"/>
              <a:buChar char="•"/>
            </a:pPr>
            <a:r>
              <a:rPr lang="tr-TR" sz="2800" dirty="0" smtClean="0">
                <a:latin typeface="Arial" pitchFamily="34" charset="0"/>
                <a:ea typeface="Tahoma" pitchFamily="34" charset="0"/>
                <a:cs typeface="Arial" pitchFamily="34" charset="0"/>
              </a:rPr>
              <a:t>Yasalar Çıkarmak</a:t>
            </a:r>
          </a:p>
          <a:p>
            <a:pPr marL="285750" indent="-285750">
              <a:buFont typeface="Arial" pitchFamily="34" charset="0"/>
              <a:buChar char="•"/>
            </a:pPr>
            <a:r>
              <a:rPr lang="tr-TR" sz="2800" dirty="0" smtClean="0">
                <a:latin typeface="Arial" pitchFamily="34" charset="0"/>
                <a:ea typeface="Tahoma" pitchFamily="34" charset="0"/>
                <a:cs typeface="Arial" pitchFamily="34" charset="0"/>
              </a:rPr>
              <a:t>Denetlemek</a:t>
            </a:r>
          </a:p>
          <a:p>
            <a:pPr marL="285750" indent="-285750">
              <a:buFont typeface="Arial" pitchFamily="34" charset="0"/>
              <a:buChar char="•"/>
            </a:pPr>
            <a:r>
              <a:rPr lang="tr-TR" sz="2800" dirty="0" smtClean="0">
                <a:latin typeface="Arial" pitchFamily="34" charset="0"/>
                <a:ea typeface="Tahoma" pitchFamily="34" charset="0"/>
                <a:cs typeface="Arial" pitchFamily="34" charset="0"/>
              </a:rPr>
              <a:t>Alt yapı oluşturmak</a:t>
            </a:r>
            <a:endParaRPr lang="tr-TR" sz="2800" dirty="0">
              <a:latin typeface="Arial" pitchFamily="34" charset="0"/>
              <a:ea typeface="Tahoma" pitchFamily="34" charset="0"/>
              <a:cs typeface="Arial" pitchFamily="34" charset="0"/>
            </a:endParaRPr>
          </a:p>
        </p:txBody>
      </p:sp>
      <p:sp>
        <p:nvSpPr>
          <p:cNvPr id="9" name="Başlık 1"/>
          <p:cNvSpPr txBox="1">
            <a:spLocks/>
          </p:cNvSpPr>
          <p:nvPr/>
        </p:nvSpPr>
        <p:spPr>
          <a:xfrm>
            <a:off x="-180528" y="764704"/>
            <a:ext cx="9468544"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YASAL </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HAK VE SORUMLULUKLAR</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10" name="9 Slayt Numarası Yer Tutucusu"/>
          <p:cNvSpPr>
            <a:spLocks noGrp="1"/>
          </p:cNvSpPr>
          <p:nvPr>
            <p:ph type="sldNum" sz="quarter" idx="12"/>
          </p:nvPr>
        </p:nvSpPr>
        <p:spPr/>
        <p:txBody>
          <a:bodyPr/>
          <a:lstStyle/>
          <a:p>
            <a:fld id="{9316056E-9595-4B2E-A17F-CDAFB21B2F8B}" type="slidenum">
              <a:rPr lang="tr-TR" smtClean="0"/>
              <a:pPr/>
              <a:t>23</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611560" y="1340768"/>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dirty="0" smtClean="0">
                <a:solidFill>
                  <a:srgbClr val="FF0000"/>
                </a:solidFill>
                <a:latin typeface="Arial" pitchFamily="34" charset="0"/>
                <a:ea typeface="+mj-ea"/>
                <a:cs typeface="Arial" pitchFamily="34" charset="0"/>
              </a:rPr>
              <a:t>Çalışanların Yasal Hak ve Sorumlulukları</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İŞVEREN;</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6" name="5 Dikdörtgen"/>
          <p:cNvSpPr/>
          <p:nvPr/>
        </p:nvSpPr>
        <p:spPr>
          <a:xfrm>
            <a:off x="7164288" y="2492896"/>
            <a:ext cx="1800200" cy="523220"/>
          </a:xfrm>
          <a:prstGeom prst="rect">
            <a:avLst/>
          </a:prstGeom>
        </p:spPr>
        <p:txBody>
          <a:bodyPr wrap="square">
            <a:spAutoFit/>
          </a:bodyPr>
          <a:lstStyle/>
          <a:p>
            <a:r>
              <a:rPr lang="tr-TR" sz="2800" dirty="0" smtClean="0">
                <a:solidFill>
                  <a:srgbClr val="FF0000"/>
                </a:solidFill>
                <a:latin typeface="Arial" pitchFamily="34" charset="0"/>
                <a:cs typeface="Arial" pitchFamily="34" charset="0"/>
              </a:rPr>
              <a:t>İŞVEREN</a:t>
            </a:r>
            <a:endParaRPr lang="tr-TR" sz="2800" dirty="0">
              <a:solidFill>
                <a:srgbClr val="FF0000"/>
              </a:solidFill>
              <a:latin typeface="Arial" pitchFamily="34" charset="0"/>
              <a:cs typeface="Arial" pitchFamily="34" charset="0"/>
            </a:endParaRPr>
          </a:p>
        </p:txBody>
      </p:sp>
      <p:sp>
        <p:nvSpPr>
          <p:cNvPr id="8" name="TextBox 4"/>
          <p:cNvSpPr txBox="1"/>
          <p:nvPr/>
        </p:nvSpPr>
        <p:spPr>
          <a:xfrm>
            <a:off x="0" y="2492896"/>
            <a:ext cx="7596336" cy="3970318"/>
          </a:xfrm>
          <a:prstGeom prst="rect">
            <a:avLst/>
          </a:prstGeom>
          <a:noFill/>
        </p:spPr>
        <p:txBody>
          <a:bodyPr wrap="square" rtlCol="0">
            <a:spAutoFit/>
          </a:bodyPr>
          <a:lstStyle/>
          <a:p>
            <a:pPr marL="285750" indent="-285750" defTabSz="828410">
              <a:lnSpc>
                <a:spcPct val="90000"/>
              </a:lnSpc>
              <a:buClr>
                <a:srgbClr val="FF0000"/>
              </a:buClr>
              <a:buFont typeface="Arial" pitchFamily="34" charset="0"/>
              <a:buChar char="•"/>
              <a:defRPr/>
            </a:pPr>
            <a:r>
              <a:rPr lang="tr-TR" sz="2800" dirty="0" smtClean="0">
                <a:latin typeface="Arial" pitchFamily="34" charset="0"/>
                <a:ea typeface="Tahoma" pitchFamily="34" charset="0"/>
                <a:cs typeface="Arial" pitchFamily="34" charset="0"/>
              </a:rPr>
              <a:t>Gerekli her türlü önlemi almak, </a:t>
            </a:r>
          </a:p>
          <a:p>
            <a:pPr marL="285750" indent="-285750" defTabSz="828410">
              <a:lnSpc>
                <a:spcPct val="90000"/>
              </a:lnSpc>
              <a:buClr>
                <a:srgbClr val="FF0000"/>
              </a:buClr>
              <a:buFont typeface="Arial" pitchFamily="34" charset="0"/>
              <a:buChar char="•"/>
              <a:defRPr/>
            </a:pPr>
            <a:r>
              <a:rPr lang="tr-TR" sz="2800" dirty="0" smtClean="0">
                <a:solidFill>
                  <a:srgbClr val="FF0000"/>
                </a:solidFill>
                <a:latin typeface="Arial" pitchFamily="34" charset="0"/>
                <a:ea typeface="Tahoma" pitchFamily="34" charset="0"/>
                <a:cs typeface="Arial" pitchFamily="34" charset="0"/>
              </a:rPr>
              <a:t>Araç ve gereçleri </a:t>
            </a:r>
            <a:r>
              <a:rPr lang="tr-TR" sz="2800" dirty="0" smtClean="0">
                <a:latin typeface="Arial" pitchFamily="34" charset="0"/>
                <a:ea typeface="Tahoma" pitchFamily="34" charset="0"/>
                <a:cs typeface="Arial" pitchFamily="34" charset="0"/>
              </a:rPr>
              <a:t>noksansız bulundurmak, </a:t>
            </a:r>
          </a:p>
          <a:p>
            <a:pPr marL="285750" indent="-285750" defTabSz="828410">
              <a:lnSpc>
                <a:spcPct val="90000"/>
              </a:lnSpc>
              <a:buClr>
                <a:srgbClr val="FF0000"/>
              </a:buClr>
              <a:buFont typeface="Arial" pitchFamily="34" charset="0"/>
              <a:buChar char="•"/>
              <a:defRPr/>
            </a:pPr>
            <a:r>
              <a:rPr lang="tr-TR" sz="2800" dirty="0" smtClean="0">
                <a:latin typeface="Arial" pitchFamily="34" charset="0"/>
                <a:ea typeface="Tahoma" pitchFamily="34" charset="0"/>
                <a:cs typeface="Arial" pitchFamily="34" charset="0"/>
              </a:rPr>
              <a:t>İSG önlemlerine uyulup uyulmadığını </a:t>
            </a:r>
            <a:r>
              <a:rPr lang="tr-TR" sz="2800" dirty="0" smtClean="0">
                <a:solidFill>
                  <a:srgbClr val="FF0000"/>
                </a:solidFill>
                <a:latin typeface="Arial" pitchFamily="34" charset="0"/>
                <a:ea typeface="Tahoma" pitchFamily="34" charset="0"/>
                <a:cs typeface="Arial" pitchFamily="34" charset="0"/>
              </a:rPr>
              <a:t>denetlemek</a:t>
            </a:r>
            <a:r>
              <a:rPr lang="tr-TR" sz="2800" dirty="0" smtClean="0">
                <a:latin typeface="Arial" pitchFamily="34" charset="0"/>
                <a:ea typeface="Tahoma" pitchFamily="34" charset="0"/>
                <a:cs typeface="Arial" pitchFamily="34" charset="0"/>
              </a:rPr>
              <a:t>,</a:t>
            </a:r>
          </a:p>
          <a:p>
            <a:pPr marL="285750" indent="-285750" defTabSz="828410">
              <a:lnSpc>
                <a:spcPct val="90000"/>
              </a:lnSpc>
              <a:buClr>
                <a:srgbClr val="FF0000"/>
              </a:buClr>
              <a:buFont typeface="Arial" pitchFamily="34" charset="0"/>
              <a:buChar char="•"/>
              <a:defRPr/>
            </a:pPr>
            <a:r>
              <a:rPr lang="tr-TR" sz="2800" dirty="0" smtClean="0">
                <a:latin typeface="Arial" pitchFamily="34" charset="0"/>
                <a:ea typeface="Tahoma" pitchFamily="34" charset="0"/>
                <a:cs typeface="Arial" pitchFamily="34" charset="0"/>
              </a:rPr>
              <a:t>Çalışanları karşı karşıya bulundukları mesleki riskler, alınması gerekli tedbirler, yasal hak ve </a:t>
            </a:r>
            <a:r>
              <a:rPr lang="tr-TR" sz="2800" dirty="0" smtClean="0">
                <a:solidFill>
                  <a:srgbClr val="FF0000"/>
                </a:solidFill>
                <a:latin typeface="Arial" pitchFamily="34" charset="0"/>
                <a:ea typeface="Tahoma" pitchFamily="34" charset="0"/>
                <a:cs typeface="Arial" pitchFamily="34" charset="0"/>
              </a:rPr>
              <a:t>sorumlulukları konusunda bilgilendirmek</a:t>
            </a:r>
            <a:r>
              <a:rPr lang="tr-TR" sz="2800" dirty="0" smtClean="0">
                <a:latin typeface="Arial" pitchFamily="34" charset="0"/>
                <a:ea typeface="Tahoma" pitchFamily="34" charset="0"/>
                <a:cs typeface="Arial" pitchFamily="34" charset="0"/>
              </a:rPr>
              <a:t>,</a:t>
            </a:r>
          </a:p>
          <a:p>
            <a:pPr marL="285750" indent="-285750" defTabSz="828410">
              <a:lnSpc>
                <a:spcPct val="90000"/>
              </a:lnSpc>
              <a:buClr>
                <a:srgbClr val="FF0000"/>
              </a:buClr>
              <a:buFont typeface="Arial" pitchFamily="34" charset="0"/>
              <a:buChar char="•"/>
              <a:defRPr/>
            </a:pPr>
            <a:r>
              <a:rPr lang="tr-TR" sz="2800" dirty="0" smtClean="0">
                <a:latin typeface="Arial" pitchFamily="34" charset="0"/>
                <a:ea typeface="Tahoma" pitchFamily="34" charset="0"/>
                <a:cs typeface="Arial" pitchFamily="34" charset="0"/>
              </a:rPr>
              <a:t>Gerekli iş sağlığı ve güvenliği </a:t>
            </a:r>
            <a:r>
              <a:rPr lang="tr-TR" sz="2800" dirty="0" smtClean="0">
                <a:solidFill>
                  <a:srgbClr val="FF0000"/>
                </a:solidFill>
                <a:latin typeface="Arial" pitchFamily="34" charset="0"/>
                <a:ea typeface="Tahoma" pitchFamily="34" charset="0"/>
                <a:cs typeface="Arial" pitchFamily="34" charset="0"/>
              </a:rPr>
              <a:t>eğitimini</a:t>
            </a:r>
            <a:r>
              <a:rPr lang="tr-TR" sz="2800" dirty="0" smtClean="0">
                <a:latin typeface="Arial" pitchFamily="34" charset="0"/>
                <a:ea typeface="Tahoma" pitchFamily="34" charset="0"/>
                <a:cs typeface="Arial" pitchFamily="34" charset="0"/>
              </a:rPr>
              <a:t> vermek zorundadırlar.</a:t>
            </a:r>
            <a:r>
              <a:rPr lang="tr-TR" sz="2800" dirty="0" smtClean="0">
                <a:solidFill>
                  <a:schemeClr val="accent2">
                    <a:lumMod val="25000"/>
                  </a:schemeClr>
                </a:solidFill>
                <a:latin typeface="Arial" pitchFamily="34" charset="0"/>
                <a:ea typeface="Tahoma" pitchFamily="34" charset="0"/>
                <a:cs typeface="Arial" pitchFamily="34" charset="0"/>
              </a:rPr>
              <a:t> </a:t>
            </a:r>
            <a:endParaRPr lang="tr-TR" sz="2800" dirty="0">
              <a:solidFill>
                <a:schemeClr val="accent2">
                  <a:lumMod val="25000"/>
                </a:schemeClr>
              </a:solidFill>
              <a:latin typeface="Arial" pitchFamily="34" charset="0"/>
              <a:ea typeface="Tahoma" pitchFamily="34" charset="0"/>
              <a:cs typeface="Arial" pitchFamily="34" charset="0"/>
            </a:endParaRPr>
          </a:p>
        </p:txBody>
      </p:sp>
      <p:pic>
        <p:nvPicPr>
          <p:cNvPr id="9" name="Picture 2" descr="C:\Users\Semra\Desktop\Patr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52320" y="3140968"/>
            <a:ext cx="1440160" cy="168884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Başlık 1"/>
          <p:cNvSpPr txBox="1">
            <a:spLocks/>
          </p:cNvSpPr>
          <p:nvPr/>
        </p:nvSpPr>
        <p:spPr>
          <a:xfrm>
            <a:off x="-180528" y="764704"/>
            <a:ext cx="9468544"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YASAL </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HAK VE SORUMLULUKLAR</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11" name="10 Slayt Numarası Yer Tutucusu"/>
          <p:cNvSpPr>
            <a:spLocks noGrp="1"/>
          </p:cNvSpPr>
          <p:nvPr>
            <p:ph type="sldNum" sz="quarter" idx="12"/>
          </p:nvPr>
        </p:nvSpPr>
        <p:spPr/>
        <p:txBody>
          <a:bodyPr/>
          <a:lstStyle/>
          <a:p>
            <a:fld id="{9316056E-9595-4B2E-A17F-CDAFB21B2F8B}" type="slidenum">
              <a:rPr lang="tr-TR" smtClean="0"/>
              <a:pPr/>
              <a:t>24</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611560" y="1340768"/>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dirty="0" smtClean="0">
                <a:solidFill>
                  <a:srgbClr val="FF0000"/>
                </a:solidFill>
                <a:latin typeface="Arial" pitchFamily="34" charset="0"/>
                <a:ea typeface="+mj-ea"/>
                <a:cs typeface="Arial" pitchFamily="34" charset="0"/>
              </a:rPr>
              <a:t>Çalışanların Yasal Hak ve Sorumlulukları</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6" name="5 Dikdörtgen"/>
          <p:cNvSpPr/>
          <p:nvPr/>
        </p:nvSpPr>
        <p:spPr>
          <a:xfrm>
            <a:off x="7092280" y="2636912"/>
            <a:ext cx="1800200" cy="523220"/>
          </a:xfrm>
          <a:prstGeom prst="rect">
            <a:avLst/>
          </a:prstGeom>
        </p:spPr>
        <p:txBody>
          <a:bodyPr wrap="square">
            <a:spAutoFit/>
          </a:bodyPr>
          <a:lstStyle/>
          <a:p>
            <a:r>
              <a:rPr lang="tr-TR" sz="2800" dirty="0" smtClean="0">
                <a:solidFill>
                  <a:srgbClr val="FF0000"/>
                </a:solidFill>
                <a:latin typeface="Arial" pitchFamily="34" charset="0"/>
                <a:cs typeface="Arial" pitchFamily="34" charset="0"/>
              </a:rPr>
              <a:t>ÇALIŞAN</a:t>
            </a:r>
            <a:endParaRPr lang="tr-TR" sz="2800" dirty="0">
              <a:solidFill>
                <a:srgbClr val="FF0000"/>
              </a:solidFill>
              <a:latin typeface="Arial" pitchFamily="34" charset="0"/>
              <a:cs typeface="Arial" pitchFamily="34" charset="0"/>
            </a:endParaRPr>
          </a:p>
        </p:txBody>
      </p:sp>
      <p:sp>
        <p:nvSpPr>
          <p:cNvPr id="8" name="TextBox 4"/>
          <p:cNvSpPr txBox="1"/>
          <p:nvPr/>
        </p:nvSpPr>
        <p:spPr>
          <a:xfrm>
            <a:off x="395536" y="2708920"/>
            <a:ext cx="6408712" cy="2203680"/>
          </a:xfrm>
          <a:prstGeom prst="rect">
            <a:avLst/>
          </a:prstGeom>
          <a:noFill/>
        </p:spPr>
        <p:txBody>
          <a:bodyPr wrap="square" rtlCol="0">
            <a:spAutoFit/>
          </a:bodyPr>
          <a:lstStyle/>
          <a:p>
            <a:r>
              <a:rPr lang="tr-TR" sz="2800" dirty="0" smtClean="0">
                <a:latin typeface="Tahoma" pitchFamily="34" charset="0"/>
                <a:ea typeface="Tahoma" pitchFamily="34" charset="0"/>
                <a:cs typeface="Tahoma" pitchFamily="34" charset="0"/>
              </a:rPr>
              <a:t>Çalışanlar da iş sağlığı ve güvenliği konusunda alınan </a:t>
            </a:r>
            <a:r>
              <a:rPr lang="tr-TR" sz="2800" dirty="0" smtClean="0">
                <a:solidFill>
                  <a:srgbClr val="FF0000"/>
                </a:solidFill>
                <a:latin typeface="Tahoma" pitchFamily="34" charset="0"/>
                <a:ea typeface="Tahoma" pitchFamily="34" charset="0"/>
                <a:cs typeface="Tahoma" pitchFamily="34" charset="0"/>
              </a:rPr>
              <a:t>her türlü önleme uymakla</a:t>
            </a:r>
            <a:r>
              <a:rPr lang="tr-TR" sz="2800" dirty="0" smtClean="0">
                <a:latin typeface="Tahoma" pitchFamily="34" charset="0"/>
                <a:ea typeface="Tahoma" pitchFamily="34" charset="0"/>
                <a:cs typeface="Tahoma" pitchFamily="34" charset="0"/>
              </a:rPr>
              <a:t> yükümlüdürler. </a:t>
            </a:r>
          </a:p>
          <a:p>
            <a:endParaRPr lang="tr-TR" sz="2800" dirty="0" smtClean="0"/>
          </a:p>
          <a:p>
            <a:pPr marL="285750" indent="-285750" defTabSz="828410">
              <a:lnSpc>
                <a:spcPct val="90000"/>
              </a:lnSpc>
              <a:buClr>
                <a:srgbClr val="FF0000"/>
              </a:buClr>
              <a:defRPr/>
            </a:pPr>
            <a:endParaRPr lang="tr-TR" sz="2800" dirty="0" smtClean="0">
              <a:latin typeface="Arial" pitchFamily="34" charset="0"/>
              <a:ea typeface="Tahoma" pitchFamily="34" charset="0"/>
              <a:cs typeface="Arial" pitchFamily="34" charset="0"/>
            </a:endParaRPr>
          </a:p>
        </p:txBody>
      </p:sp>
      <p:sp>
        <p:nvSpPr>
          <p:cNvPr id="11" name="Başlık 1"/>
          <p:cNvSpPr txBox="1">
            <a:spLocks/>
          </p:cNvSpPr>
          <p:nvPr/>
        </p:nvSpPr>
        <p:spPr>
          <a:xfrm>
            <a:off x="-180528" y="764704"/>
            <a:ext cx="9468544"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YASAL </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HAK VE SORUMLULUKLAR</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9" name="8 Slayt Numarası Yer Tutucusu"/>
          <p:cNvSpPr>
            <a:spLocks noGrp="1"/>
          </p:cNvSpPr>
          <p:nvPr>
            <p:ph type="sldNum" sz="quarter" idx="12"/>
          </p:nvPr>
        </p:nvSpPr>
        <p:spPr/>
        <p:txBody>
          <a:bodyPr/>
          <a:lstStyle/>
          <a:p>
            <a:fld id="{9316056E-9595-4B2E-A17F-CDAFB21B2F8B}" type="slidenum">
              <a:rPr lang="tr-TR" smtClean="0"/>
              <a:pPr/>
              <a:t>25</a:t>
            </a:fld>
            <a:endParaRPr lang="tr-TR"/>
          </a:p>
        </p:txBody>
      </p:sp>
      <p:pic>
        <p:nvPicPr>
          <p:cNvPr id="10" name="Picture 2" descr="C:\Users\atila.akkas\Downloads\1297497096_User.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49835" y="3473529"/>
            <a:ext cx="1436965" cy="1439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611560" y="1340768"/>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dirty="0" smtClean="0">
                <a:solidFill>
                  <a:srgbClr val="FF0000"/>
                </a:solidFill>
                <a:latin typeface="Arial" pitchFamily="34" charset="0"/>
                <a:ea typeface="+mj-ea"/>
                <a:cs typeface="Arial" pitchFamily="34" charset="0"/>
              </a:rPr>
              <a:t>Çalışanların Yasal Hak ve Sorumlulukları</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6" name="5 Dikdörtgen"/>
          <p:cNvSpPr/>
          <p:nvPr/>
        </p:nvSpPr>
        <p:spPr>
          <a:xfrm>
            <a:off x="7092280" y="2636912"/>
            <a:ext cx="1800200" cy="523220"/>
          </a:xfrm>
          <a:prstGeom prst="rect">
            <a:avLst/>
          </a:prstGeom>
        </p:spPr>
        <p:txBody>
          <a:bodyPr wrap="square">
            <a:spAutoFit/>
          </a:bodyPr>
          <a:lstStyle/>
          <a:p>
            <a:r>
              <a:rPr lang="tr-TR" sz="2800" dirty="0" smtClean="0">
                <a:latin typeface="Arial" pitchFamily="34" charset="0"/>
                <a:cs typeface="Arial" pitchFamily="34" charset="0"/>
              </a:rPr>
              <a:t>Çalışan</a:t>
            </a:r>
            <a:endParaRPr lang="tr-TR" sz="2800" dirty="0">
              <a:latin typeface="Arial" pitchFamily="34" charset="0"/>
              <a:cs typeface="Arial" pitchFamily="34" charset="0"/>
            </a:endParaRPr>
          </a:p>
        </p:txBody>
      </p:sp>
      <p:sp>
        <p:nvSpPr>
          <p:cNvPr id="8" name="TextBox 4"/>
          <p:cNvSpPr txBox="1"/>
          <p:nvPr/>
        </p:nvSpPr>
        <p:spPr>
          <a:xfrm>
            <a:off x="827584" y="1988840"/>
            <a:ext cx="6408712" cy="4789003"/>
          </a:xfrm>
          <a:prstGeom prst="rect">
            <a:avLst/>
          </a:prstGeom>
          <a:noFill/>
        </p:spPr>
        <p:txBody>
          <a:bodyPr wrap="square" rtlCol="0">
            <a:spAutoFit/>
          </a:bodyPr>
          <a:lstStyle/>
          <a:p>
            <a:r>
              <a:rPr lang="tr-TR" sz="2800" dirty="0" smtClean="0">
                <a:solidFill>
                  <a:srgbClr val="FF0000"/>
                </a:solidFill>
                <a:latin typeface="Arial" pitchFamily="34" charset="0"/>
                <a:ea typeface="Tahoma" pitchFamily="34" charset="0"/>
                <a:cs typeface="Arial" pitchFamily="34" charset="0"/>
              </a:rPr>
              <a:t>İş Kanunu Madde 25:</a:t>
            </a:r>
          </a:p>
          <a:p>
            <a:endParaRPr lang="tr-TR" sz="2800" dirty="0" smtClean="0">
              <a:latin typeface="Arial" pitchFamily="34" charset="0"/>
              <a:ea typeface="Tahoma" pitchFamily="34" charset="0"/>
              <a:cs typeface="Arial" pitchFamily="34" charset="0"/>
            </a:endParaRPr>
          </a:p>
          <a:p>
            <a:r>
              <a:rPr lang="tr-TR" sz="2800" dirty="0" smtClean="0">
                <a:latin typeface="Arial" pitchFamily="34" charset="0"/>
                <a:ea typeface="Tahoma" pitchFamily="34" charset="0"/>
                <a:cs typeface="Arial" pitchFamily="34" charset="0"/>
              </a:rPr>
              <a:t>Çalışanın yapmakla ödevli bulunduğu görevleri kendisine hatırlatıldığı halde yapmamakta ısrar etmesi,</a:t>
            </a:r>
          </a:p>
          <a:p>
            <a:endParaRPr lang="tr-TR" sz="2800" dirty="0" smtClean="0">
              <a:latin typeface="Arial" pitchFamily="34" charset="0"/>
              <a:ea typeface="Tahoma" pitchFamily="34" charset="0"/>
              <a:cs typeface="Arial" pitchFamily="34" charset="0"/>
            </a:endParaRPr>
          </a:p>
          <a:p>
            <a:endParaRPr lang="tr-TR" sz="2800" b="1" dirty="0" smtClean="0">
              <a:solidFill>
                <a:srgbClr val="FF0000"/>
              </a:solidFill>
              <a:latin typeface="Arial" pitchFamily="34" charset="0"/>
              <a:ea typeface="Tahoma" pitchFamily="34" charset="0"/>
              <a:cs typeface="Arial" pitchFamily="34" charset="0"/>
            </a:endParaRPr>
          </a:p>
          <a:p>
            <a:endParaRPr lang="tr-TR" sz="2800" b="1" dirty="0" smtClean="0">
              <a:solidFill>
                <a:srgbClr val="FF0000"/>
              </a:solidFill>
              <a:latin typeface="Arial" pitchFamily="34" charset="0"/>
              <a:ea typeface="Tahoma" pitchFamily="34" charset="0"/>
              <a:cs typeface="Arial" pitchFamily="34" charset="0"/>
            </a:endParaRPr>
          </a:p>
          <a:p>
            <a:endParaRPr lang="tr-TR" sz="2800" b="1" dirty="0" smtClean="0">
              <a:solidFill>
                <a:srgbClr val="FF0000"/>
              </a:solidFill>
              <a:latin typeface="Arial" pitchFamily="34" charset="0"/>
              <a:ea typeface="Tahoma" pitchFamily="34" charset="0"/>
              <a:cs typeface="Arial" pitchFamily="34" charset="0"/>
            </a:endParaRPr>
          </a:p>
          <a:p>
            <a:endParaRPr lang="tr-TR" sz="2800" dirty="0" smtClean="0"/>
          </a:p>
          <a:p>
            <a:pPr marL="285750" indent="-285750" defTabSz="828410">
              <a:lnSpc>
                <a:spcPct val="90000"/>
              </a:lnSpc>
              <a:buClr>
                <a:srgbClr val="FF0000"/>
              </a:buClr>
              <a:defRPr/>
            </a:pPr>
            <a:endParaRPr lang="tr-TR" sz="2800" dirty="0" smtClean="0">
              <a:latin typeface="Arial" pitchFamily="34" charset="0"/>
              <a:ea typeface="Tahoma" pitchFamily="34" charset="0"/>
              <a:cs typeface="Arial" pitchFamily="34" charset="0"/>
            </a:endParaRPr>
          </a:p>
        </p:txBody>
      </p:sp>
      <p:sp>
        <p:nvSpPr>
          <p:cNvPr id="9" name="Başlık 1"/>
          <p:cNvSpPr txBox="1">
            <a:spLocks/>
          </p:cNvSpPr>
          <p:nvPr/>
        </p:nvSpPr>
        <p:spPr>
          <a:xfrm>
            <a:off x="-180528" y="764704"/>
            <a:ext cx="9468544"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YASAL </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HAK VE SORUMLULUKLAR</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11" name="10 Slayt Numarası Yer Tutucusu"/>
          <p:cNvSpPr>
            <a:spLocks noGrp="1"/>
          </p:cNvSpPr>
          <p:nvPr>
            <p:ph type="sldNum" sz="quarter" idx="12"/>
          </p:nvPr>
        </p:nvSpPr>
        <p:spPr/>
        <p:txBody>
          <a:bodyPr/>
          <a:lstStyle/>
          <a:p>
            <a:fld id="{9316056E-9595-4B2E-A17F-CDAFB21B2F8B}" type="slidenum">
              <a:rPr lang="tr-TR" smtClean="0"/>
              <a:pPr/>
              <a:t>26</a:t>
            </a:fld>
            <a:endParaRPr lang="tr-TR"/>
          </a:p>
        </p:txBody>
      </p:sp>
      <p:pic>
        <p:nvPicPr>
          <p:cNvPr id="10" name="Picture 2" descr="C:\Users\atila.akkas\Downloads\1297497096_User.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59154" y="3663805"/>
            <a:ext cx="1436965" cy="1439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611560" y="1340768"/>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dirty="0" smtClean="0">
                <a:solidFill>
                  <a:srgbClr val="FF0000"/>
                </a:solidFill>
                <a:latin typeface="Arial" pitchFamily="34" charset="0"/>
                <a:ea typeface="+mj-ea"/>
                <a:cs typeface="Arial" pitchFamily="34" charset="0"/>
              </a:rPr>
              <a:t>Çalışanların Yasal Hak ve Sorumlulukları</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6" name="5 Dikdörtgen"/>
          <p:cNvSpPr/>
          <p:nvPr/>
        </p:nvSpPr>
        <p:spPr>
          <a:xfrm>
            <a:off x="7380312" y="2492896"/>
            <a:ext cx="1584176" cy="523220"/>
          </a:xfrm>
          <a:prstGeom prst="rect">
            <a:avLst/>
          </a:prstGeom>
        </p:spPr>
        <p:txBody>
          <a:bodyPr wrap="square">
            <a:spAutoFit/>
          </a:bodyPr>
          <a:lstStyle/>
          <a:p>
            <a:r>
              <a:rPr lang="tr-TR" sz="2800" dirty="0" smtClean="0">
                <a:latin typeface="Arial" pitchFamily="34" charset="0"/>
                <a:cs typeface="Arial" pitchFamily="34" charset="0"/>
              </a:rPr>
              <a:t>Çalışan</a:t>
            </a:r>
            <a:endParaRPr lang="tr-TR" sz="2800" dirty="0">
              <a:latin typeface="Arial" pitchFamily="34" charset="0"/>
              <a:cs typeface="Arial" pitchFamily="34" charset="0"/>
            </a:endParaRPr>
          </a:p>
        </p:txBody>
      </p:sp>
      <p:sp>
        <p:nvSpPr>
          <p:cNvPr id="8" name="TextBox 4"/>
          <p:cNvSpPr txBox="1"/>
          <p:nvPr/>
        </p:nvSpPr>
        <p:spPr>
          <a:xfrm>
            <a:off x="683568" y="1772816"/>
            <a:ext cx="6696744" cy="6727996"/>
          </a:xfrm>
          <a:prstGeom prst="rect">
            <a:avLst/>
          </a:prstGeom>
          <a:noFill/>
        </p:spPr>
        <p:txBody>
          <a:bodyPr wrap="square" rtlCol="0">
            <a:spAutoFit/>
          </a:bodyPr>
          <a:lstStyle/>
          <a:p>
            <a:r>
              <a:rPr lang="tr-TR" sz="2800" dirty="0" smtClean="0">
                <a:solidFill>
                  <a:srgbClr val="FF0000"/>
                </a:solidFill>
                <a:latin typeface="Arial" pitchFamily="34" charset="0"/>
                <a:ea typeface="Tahoma" pitchFamily="34" charset="0"/>
                <a:cs typeface="Arial" pitchFamily="34" charset="0"/>
              </a:rPr>
              <a:t>İş Kanunu Madde 25</a:t>
            </a:r>
          </a:p>
          <a:p>
            <a:pPr>
              <a:spcBef>
                <a:spcPct val="50000"/>
              </a:spcBef>
            </a:pPr>
            <a:r>
              <a:rPr lang="tr-TR" sz="2800" dirty="0" smtClean="0">
                <a:latin typeface="Arial" pitchFamily="34" charset="0"/>
                <a:ea typeface="Tahoma" pitchFamily="34" charset="0"/>
                <a:cs typeface="Arial" pitchFamily="34" charset="0"/>
              </a:rPr>
              <a:t>Çalışanın kendi isteği veya savsaması yüzünden işin güvenliğini tehlikeye düşürmesi, işyerinin malı olan veya malı olmayıp eli altında bulunan makineleri, tesisatı veya başka eşya ve maddeleri otuz günlük ücretinin tutarıyla ödeyemeyecek derecede hasara ve kayba uğratması halinde;</a:t>
            </a:r>
          </a:p>
          <a:p>
            <a:endParaRPr lang="tr-TR" sz="2800" dirty="0" smtClean="0">
              <a:latin typeface="Arial" pitchFamily="34" charset="0"/>
              <a:ea typeface="Tahoma" pitchFamily="34" charset="0"/>
              <a:cs typeface="Arial" pitchFamily="34" charset="0"/>
            </a:endParaRPr>
          </a:p>
          <a:p>
            <a:endParaRPr lang="tr-TR" sz="2800" b="1" dirty="0" smtClean="0">
              <a:solidFill>
                <a:srgbClr val="FF0000"/>
              </a:solidFill>
              <a:latin typeface="Arial" pitchFamily="34" charset="0"/>
              <a:ea typeface="Tahoma" pitchFamily="34" charset="0"/>
              <a:cs typeface="Arial" pitchFamily="34" charset="0"/>
            </a:endParaRPr>
          </a:p>
          <a:p>
            <a:endParaRPr lang="tr-TR" sz="2800" b="1" dirty="0" smtClean="0">
              <a:solidFill>
                <a:srgbClr val="FF0000"/>
              </a:solidFill>
              <a:latin typeface="Arial" pitchFamily="34" charset="0"/>
              <a:ea typeface="Tahoma" pitchFamily="34" charset="0"/>
              <a:cs typeface="Arial" pitchFamily="34" charset="0"/>
            </a:endParaRPr>
          </a:p>
          <a:p>
            <a:endParaRPr lang="tr-TR" sz="2800" b="1" dirty="0" smtClean="0">
              <a:solidFill>
                <a:srgbClr val="FF0000"/>
              </a:solidFill>
              <a:latin typeface="Arial" pitchFamily="34" charset="0"/>
              <a:ea typeface="Tahoma" pitchFamily="34" charset="0"/>
              <a:cs typeface="Arial" pitchFamily="34" charset="0"/>
            </a:endParaRPr>
          </a:p>
          <a:p>
            <a:endParaRPr lang="tr-TR" sz="2800" dirty="0" smtClean="0"/>
          </a:p>
          <a:p>
            <a:pPr marL="285750" indent="-285750" defTabSz="828410">
              <a:lnSpc>
                <a:spcPct val="90000"/>
              </a:lnSpc>
              <a:buClr>
                <a:srgbClr val="FF0000"/>
              </a:buClr>
              <a:defRPr/>
            </a:pPr>
            <a:endParaRPr lang="tr-TR" sz="2800" dirty="0" smtClean="0">
              <a:latin typeface="Arial" pitchFamily="34" charset="0"/>
              <a:ea typeface="Tahoma" pitchFamily="34" charset="0"/>
              <a:cs typeface="Arial" pitchFamily="34" charset="0"/>
            </a:endParaRPr>
          </a:p>
        </p:txBody>
      </p:sp>
      <p:sp>
        <p:nvSpPr>
          <p:cNvPr id="9" name="Başlık 1"/>
          <p:cNvSpPr txBox="1">
            <a:spLocks/>
          </p:cNvSpPr>
          <p:nvPr/>
        </p:nvSpPr>
        <p:spPr>
          <a:xfrm>
            <a:off x="-180528" y="764704"/>
            <a:ext cx="9468544"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YASAL </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HAK VE SORUMLULUKLAR</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11" name="10 Slayt Numarası Yer Tutucusu"/>
          <p:cNvSpPr>
            <a:spLocks noGrp="1"/>
          </p:cNvSpPr>
          <p:nvPr>
            <p:ph type="sldNum" sz="quarter" idx="12"/>
          </p:nvPr>
        </p:nvSpPr>
        <p:spPr/>
        <p:txBody>
          <a:bodyPr/>
          <a:lstStyle/>
          <a:p>
            <a:fld id="{9316056E-9595-4B2E-A17F-CDAFB21B2F8B}" type="slidenum">
              <a:rPr lang="tr-TR" smtClean="0"/>
              <a:pPr/>
              <a:t>27</a:t>
            </a:fld>
            <a:endParaRPr lang="tr-TR"/>
          </a:p>
        </p:txBody>
      </p:sp>
      <p:pic>
        <p:nvPicPr>
          <p:cNvPr id="10" name="Picture 2" descr="C:\Users\atila.akkas\Downloads\1297497096_User.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67014" y="3395075"/>
            <a:ext cx="1436965" cy="14390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611560" y="1340768"/>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dirty="0" smtClean="0">
                <a:solidFill>
                  <a:srgbClr val="FF0000"/>
                </a:solidFill>
                <a:latin typeface="Arial" pitchFamily="34" charset="0"/>
                <a:ea typeface="+mj-ea"/>
                <a:cs typeface="Arial" pitchFamily="34" charset="0"/>
              </a:rPr>
              <a:t>Çalışanların Yasal Hak ve Sorumlulukları</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8" name="TextBox 4"/>
          <p:cNvSpPr txBox="1"/>
          <p:nvPr/>
        </p:nvSpPr>
        <p:spPr>
          <a:xfrm>
            <a:off x="620837" y="2060848"/>
            <a:ext cx="6696744" cy="5650778"/>
          </a:xfrm>
          <a:prstGeom prst="rect">
            <a:avLst/>
          </a:prstGeom>
          <a:noFill/>
        </p:spPr>
        <p:txBody>
          <a:bodyPr wrap="square" rtlCol="0">
            <a:spAutoFit/>
          </a:bodyPr>
          <a:lstStyle/>
          <a:p>
            <a:r>
              <a:rPr lang="tr-TR" sz="2800" dirty="0" smtClean="0">
                <a:solidFill>
                  <a:srgbClr val="FF0000"/>
                </a:solidFill>
                <a:latin typeface="Arial" pitchFamily="34" charset="0"/>
                <a:ea typeface="Tahoma" pitchFamily="34" charset="0"/>
                <a:cs typeface="Arial" pitchFamily="34" charset="0"/>
              </a:rPr>
              <a:t>İş Kanunu Madde 25</a:t>
            </a:r>
          </a:p>
          <a:p>
            <a:pPr algn="ctr">
              <a:spcBef>
                <a:spcPct val="50000"/>
              </a:spcBef>
            </a:pPr>
            <a:r>
              <a:rPr lang="tr-TR" sz="2800" dirty="0" smtClean="0">
                <a:latin typeface="Arial" pitchFamily="34" charset="0"/>
                <a:cs typeface="Arial" pitchFamily="34" charset="0"/>
              </a:rPr>
              <a:t>İŞVEREN VEYA VEKİLİ TARAFINDAN </a:t>
            </a:r>
          </a:p>
          <a:p>
            <a:pPr algn="ctr">
              <a:spcBef>
                <a:spcPct val="50000"/>
              </a:spcBef>
            </a:pPr>
            <a:r>
              <a:rPr lang="tr-TR" sz="2800" dirty="0" smtClean="0">
                <a:latin typeface="Arial" pitchFamily="34" charset="0"/>
                <a:cs typeface="Arial" pitchFamily="34" charset="0"/>
              </a:rPr>
              <a:t>İŞ AKİDLERİNİ</a:t>
            </a:r>
          </a:p>
          <a:p>
            <a:pPr algn="ctr">
              <a:spcBef>
                <a:spcPct val="50000"/>
              </a:spcBef>
            </a:pPr>
            <a:r>
              <a:rPr lang="tr-TR" sz="2800" dirty="0" smtClean="0">
                <a:latin typeface="Arial" pitchFamily="34" charset="0"/>
                <a:cs typeface="Arial" pitchFamily="34" charset="0"/>
              </a:rPr>
              <a:t>TAZMİNATSIZ OLARAK </a:t>
            </a:r>
          </a:p>
          <a:p>
            <a:pPr algn="ctr">
              <a:spcBef>
                <a:spcPct val="50000"/>
              </a:spcBef>
            </a:pPr>
            <a:r>
              <a:rPr lang="tr-TR" sz="2800" dirty="0" smtClean="0">
                <a:latin typeface="Arial" pitchFamily="34" charset="0"/>
                <a:cs typeface="Arial" pitchFamily="34" charset="0"/>
              </a:rPr>
              <a:t>FESHEDEBİLİR.</a:t>
            </a:r>
          </a:p>
          <a:p>
            <a:endParaRPr lang="tr-TR" sz="2800" dirty="0" smtClean="0">
              <a:latin typeface="Arial" pitchFamily="34" charset="0"/>
              <a:ea typeface="Tahoma" pitchFamily="34" charset="0"/>
              <a:cs typeface="Arial" pitchFamily="34" charset="0"/>
            </a:endParaRPr>
          </a:p>
          <a:p>
            <a:endParaRPr lang="tr-TR" sz="2800" b="1" dirty="0" smtClean="0">
              <a:solidFill>
                <a:srgbClr val="FF0000"/>
              </a:solidFill>
              <a:latin typeface="Arial" pitchFamily="34" charset="0"/>
              <a:ea typeface="Tahoma" pitchFamily="34" charset="0"/>
              <a:cs typeface="Arial" pitchFamily="34" charset="0"/>
            </a:endParaRPr>
          </a:p>
          <a:p>
            <a:endParaRPr lang="tr-TR" sz="2800" b="1" dirty="0" smtClean="0">
              <a:solidFill>
                <a:srgbClr val="FF0000"/>
              </a:solidFill>
              <a:latin typeface="Arial" pitchFamily="34" charset="0"/>
              <a:ea typeface="Tahoma" pitchFamily="34" charset="0"/>
              <a:cs typeface="Arial" pitchFamily="34" charset="0"/>
            </a:endParaRPr>
          </a:p>
          <a:p>
            <a:endParaRPr lang="tr-TR" sz="2800" b="1" dirty="0" smtClean="0">
              <a:solidFill>
                <a:srgbClr val="FF0000"/>
              </a:solidFill>
              <a:latin typeface="Arial" pitchFamily="34" charset="0"/>
              <a:ea typeface="Tahoma" pitchFamily="34" charset="0"/>
              <a:cs typeface="Arial" pitchFamily="34" charset="0"/>
            </a:endParaRPr>
          </a:p>
          <a:p>
            <a:endParaRPr lang="tr-TR" sz="2800" dirty="0" smtClean="0"/>
          </a:p>
          <a:p>
            <a:pPr marL="285750" indent="-285750" defTabSz="828410">
              <a:lnSpc>
                <a:spcPct val="90000"/>
              </a:lnSpc>
              <a:buClr>
                <a:srgbClr val="FF0000"/>
              </a:buClr>
              <a:defRPr/>
            </a:pPr>
            <a:endParaRPr lang="tr-TR" sz="2800" dirty="0" smtClean="0">
              <a:latin typeface="Arial" pitchFamily="34" charset="0"/>
              <a:ea typeface="Tahoma" pitchFamily="34" charset="0"/>
              <a:cs typeface="Arial" pitchFamily="34" charset="0"/>
            </a:endParaRPr>
          </a:p>
        </p:txBody>
      </p:sp>
      <p:sp>
        <p:nvSpPr>
          <p:cNvPr id="9" name="Başlık 1"/>
          <p:cNvSpPr txBox="1">
            <a:spLocks/>
          </p:cNvSpPr>
          <p:nvPr/>
        </p:nvSpPr>
        <p:spPr>
          <a:xfrm>
            <a:off x="-180528" y="764704"/>
            <a:ext cx="9468544"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YASAL </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HAK VE SORUMLULUKLAR</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6" name="5 Slayt Numarası Yer Tutucusu"/>
          <p:cNvSpPr>
            <a:spLocks noGrp="1"/>
          </p:cNvSpPr>
          <p:nvPr>
            <p:ph type="sldNum" sz="quarter" idx="12"/>
          </p:nvPr>
        </p:nvSpPr>
        <p:spPr/>
        <p:txBody>
          <a:bodyPr/>
          <a:lstStyle/>
          <a:p>
            <a:fld id="{9316056E-9595-4B2E-A17F-CDAFB21B2F8B}" type="slidenum">
              <a:rPr lang="tr-TR" smtClean="0"/>
              <a:pPr/>
              <a:t>28</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251520" y="2132856"/>
            <a:ext cx="8424936" cy="3539430"/>
          </a:xfrm>
          <a:prstGeom prst="rect">
            <a:avLst/>
          </a:prstGeom>
        </p:spPr>
        <p:txBody>
          <a:bodyPr wrap="square">
            <a:spAutoFit/>
          </a:bodyPr>
          <a:lstStyle/>
          <a:p>
            <a:r>
              <a:rPr lang="tr-TR" sz="2800" dirty="0" smtClean="0">
                <a:solidFill>
                  <a:srgbClr val="FF0000"/>
                </a:solidFill>
                <a:latin typeface="Arial" pitchFamily="34" charset="0"/>
                <a:ea typeface="Tahoma" pitchFamily="34" charset="0"/>
                <a:cs typeface="Arial" pitchFamily="34" charset="0"/>
              </a:rPr>
              <a:t>Sosyal Sigortalar Kanunu </a:t>
            </a:r>
          </a:p>
          <a:p>
            <a:r>
              <a:rPr lang="tr-TR" sz="2800" dirty="0" smtClean="0">
                <a:solidFill>
                  <a:srgbClr val="FF0000"/>
                </a:solidFill>
                <a:latin typeface="Arial" pitchFamily="34" charset="0"/>
                <a:ea typeface="Tahoma" pitchFamily="34" charset="0"/>
                <a:cs typeface="Arial" pitchFamily="34" charset="0"/>
              </a:rPr>
              <a:t>Madde 110</a:t>
            </a:r>
          </a:p>
          <a:p>
            <a:r>
              <a:rPr lang="tr-TR" sz="2800" dirty="0" smtClean="0">
                <a:latin typeface="Arial" pitchFamily="34" charset="0"/>
                <a:ea typeface="Tahoma" pitchFamily="34" charset="0"/>
                <a:cs typeface="Arial" pitchFamily="34" charset="0"/>
              </a:rPr>
              <a:t>Kasti bir hareketi yüzünden iş kazasına uğrayan, meslek hastalığına tutulan veya hastalanan sigortalıya geçici iş göremezlik ödeneği ve sürekli iş göremezlik geliri verilmez. Sigortalıya yalnız gerekli sağlık yardımları yapılır.  </a:t>
            </a:r>
          </a:p>
          <a:p>
            <a:endParaRPr lang="tr-TR" sz="2800" b="1" dirty="0">
              <a:solidFill>
                <a:srgbClr val="FF0000"/>
              </a:solidFill>
              <a:latin typeface="Arial" pitchFamily="34" charset="0"/>
              <a:ea typeface="Tahoma" pitchFamily="34" charset="0"/>
              <a:cs typeface="Arial" pitchFamily="34" charset="0"/>
            </a:endParaRPr>
          </a:p>
        </p:txBody>
      </p:sp>
      <p:sp>
        <p:nvSpPr>
          <p:cNvPr id="8" name="Başlık 1"/>
          <p:cNvSpPr txBox="1">
            <a:spLocks/>
          </p:cNvSpPr>
          <p:nvPr/>
        </p:nvSpPr>
        <p:spPr>
          <a:xfrm>
            <a:off x="899592" y="1412776"/>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dirty="0" smtClean="0">
                <a:solidFill>
                  <a:srgbClr val="FF0000"/>
                </a:solidFill>
                <a:latin typeface="Arial" pitchFamily="34" charset="0"/>
                <a:ea typeface="+mj-ea"/>
                <a:cs typeface="Arial" pitchFamily="34" charset="0"/>
              </a:rPr>
              <a:t>Çalışanların Yasal Hak ve Sorumlulukları</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9" name="Başlık 1"/>
          <p:cNvSpPr txBox="1">
            <a:spLocks/>
          </p:cNvSpPr>
          <p:nvPr/>
        </p:nvSpPr>
        <p:spPr>
          <a:xfrm>
            <a:off x="-180528" y="764704"/>
            <a:ext cx="9468544"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YASAL </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HAK VE SORUMLULUKLAR</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10" name="9 Slayt Numarası Yer Tutucusu"/>
          <p:cNvSpPr>
            <a:spLocks noGrp="1"/>
          </p:cNvSpPr>
          <p:nvPr>
            <p:ph type="sldNum" sz="quarter" idx="12"/>
          </p:nvPr>
        </p:nvSpPr>
        <p:spPr/>
        <p:txBody>
          <a:bodyPr/>
          <a:lstStyle/>
          <a:p>
            <a:fld id="{9316056E-9595-4B2E-A17F-CDAFB21B2F8B}" type="slidenum">
              <a:rPr lang="tr-TR" smtClean="0"/>
              <a:pPr/>
              <a:t>29</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754188" y="1708392"/>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ÖĞRENİM</a:t>
            </a:r>
            <a:r>
              <a:rPr kumimoji="0" lang="tr-TR" sz="3200" b="0" i="0" u="none" strike="noStrike" kern="1200" cap="none" spc="0" normalizeH="0" noProof="0" dirty="0" smtClean="0">
                <a:ln>
                  <a:noFill/>
                </a:ln>
                <a:solidFill>
                  <a:srgbClr val="FF0000"/>
                </a:solidFill>
                <a:effectLst/>
                <a:uLnTx/>
                <a:uFillTx/>
                <a:latin typeface="Arial" pitchFamily="34" charset="0"/>
                <a:ea typeface="+mj-ea"/>
                <a:cs typeface="Arial" pitchFamily="34" charset="0"/>
              </a:rPr>
              <a:t> HEDEFLERİ</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6" name="5 Dikdörtgen"/>
          <p:cNvSpPr/>
          <p:nvPr/>
        </p:nvSpPr>
        <p:spPr>
          <a:xfrm>
            <a:off x="395536" y="2418981"/>
            <a:ext cx="8568952" cy="3539430"/>
          </a:xfrm>
          <a:prstGeom prst="rect">
            <a:avLst/>
          </a:prstGeom>
        </p:spPr>
        <p:txBody>
          <a:bodyPr wrap="square">
            <a:spAutoFit/>
          </a:bodyPr>
          <a:lstStyle/>
          <a:p>
            <a:r>
              <a:rPr lang="tr-TR" sz="2800" dirty="0" smtClean="0">
                <a:latin typeface="Arial" pitchFamily="34" charset="0"/>
                <a:ea typeface="Tahoma" pitchFamily="34" charset="0"/>
                <a:cs typeface="Arial" pitchFamily="34" charset="0"/>
              </a:rPr>
              <a:t>- 6331 Sayılı İş Sağlığı ve Güvenliği Kanunu</a:t>
            </a:r>
          </a:p>
          <a:p>
            <a:r>
              <a:rPr lang="tr-TR" sz="2800" dirty="0" smtClean="0">
                <a:latin typeface="Arial" pitchFamily="34" charset="0"/>
                <a:ea typeface="Tahoma" pitchFamily="34" charset="0"/>
                <a:cs typeface="Arial" pitchFamily="34" charset="0"/>
              </a:rPr>
              <a:t>- Çalışma Mevzuatı ile İlgili Genel Konular</a:t>
            </a:r>
          </a:p>
          <a:p>
            <a:r>
              <a:rPr lang="tr-TR" sz="2800" dirty="0" smtClean="0">
                <a:latin typeface="Arial" pitchFamily="34" charset="0"/>
                <a:ea typeface="Tahoma" pitchFamily="34" charset="0"/>
                <a:cs typeface="Arial" pitchFamily="34" charset="0"/>
              </a:rPr>
              <a:t>- Çalışanın Yasal Hak ve Sorumlulukları</a:t>
            </a:r>
          </a:p>
          <a:p>
            <a:pPr>
              <a:buFontTx/>
              <a:buChar char="-"/>
            </a:pPr>
            <a:r>
              <a:rPr lang="tr-TR" sz="2800" dirty="0" smtClean="0">
                <a:latin typeface="Arial" pitchFamily="34" charset="0"/>
                <a:ea typeface="Tahoma" pitchFamily="34" charset="0"/>
                <a:cs typeface="Arial" pitchFamily="34" charset="0"/>
              </a:rPr>
              <a:t> İş Kazası ve Meslek Hastalığından Doğan Hukuki      Sonuçlar</a:t>
            </a:r>
          </a:p>
          <a:p>
            <a:pPr>
              <a:buFontTx/>
              <a:buChar char="-"/>
            </a:pPr>
            <a:r>
              <a:rPr lang="tr-TR" sz="2800" dirty="0" smtClean="0">
                <a:latin typeface="Arial" pitchFamily="34" charset="0"/>
                <a:ea typeface="Tahoma" pitchFamily="34" charset="0"/>
                <a:cs typeface="Arial" pitchFamily="34" charset="0"/>
              </a:rPr>
              <a:t>İş Kazalarının Sebepleri ve Korunma Yöntemleri.</a:t>
            </a:r>
          </a:p>
          <a:p>
            <a:pPr>
              <a:buFontTx/>
              <a:buChar char="-"/>
            </a:pPr>
            <a:r>
              <a:rPr lang="tr-TR" sz="2800" dirty="0">
                <a:latin typeface="Arial" pitchFamily="34" charset="0"/>
                <a:ea typeface="Tahoma" pitchFamily="34" charset="0"/>
                <a:cs typeface="Arial" pitchFamily="34" charset="0"/>
              </a:rPr>
              <a:t>İş Sağlığı ve Güvenliği Genel Kuralları ve Güvenlik        </a:t>
            </a:r>
            <a:r>
              <a:rPr lang="tr-TR" sz="2800" dirty="0" smtClean="0">
                <a:latin typeface="Arial" pitchFamily="34" charset="0"/>
                <a:ea typeface="Tahoma" pitchFamily="34" charset="0"/>
                <a:cs typeface="Arial" pitchFamily="34" charset="0"/>
              </a:rPr>
              <a:t>Kültürü</a:t>
            </a:r>
            <a:endParaRPr lang="tr-TR" sz="2800" dirty="0">
              <a:latin typeface="Arial" pitchFamily="34" charset="0"/>
              <a:ea typeface="Tahoma" pitchFamily="34" charset="0"/>
              <a:cs typeface="Arial" pitchFamily="34" charset="0"/>
            </a:endParaRPr>
          </a:p>
        </p:txBody>
      </p:sp>
      <p:sp>
        <p:nvSpPr>
          <p:cNvPr id="8" name="7 Slayt Numarası Yer Tutucusu"/>
          <p:cNvSpPr>
            <a:spLocks noGrp="1"/>
          </p:cNvSpPr>
          <p:nvPr>
            <p:ph type="sldNum" sz="quarter" idx="12"/>
          </p:nvPr>
        </p:nvSpPr>
        <p:spPr/>
        <p:txBody>
          <a:bodyPr/>
          <a:lstStyle/>
          <a:p>
            <a:fld id="{9316056E-9595-4B2E-A17F-CDAFB21B2F8B}" type="slidenum">
              <a:rPr lang="tr-TR" smtClean="0"/>
              <a:pPr/>
              <a:t>3</a:t>
            </a:fld>
            <a:endParaRPr lang="tr-TR"/>
          </a:p>
        </p:txBody>
      </p:sp>
      <p:sp>
        <p:nvSpPr>
          <p:cNvPr id="5" name="Başlık 1"/>
          <p:cNvSpPr txBox="1">
            <a:spLocks/>
          </p:cNvSpPr>
          <p:nvPr/>
        </p:nvSpPr>
        <p:spPr>
          <a:xfrm>
            <a:off x="754188" y="717602"/>
            <a:ext cx="7851648" cy="923528"/>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tr-TR" sz="5400" dirty="0" smtClean="0">
                <a:solidFill>
                  <a:schemeClr val="tx1"/>
                </a:solidFill>
              </a:rPr>
              <a:t>GENEL KONULAR</a:t>
            </a:r>
            <a:endParaRPr lang="tr-TR" sz="5400" dirty="0">
              <a:solidFill>
                <a:schemeClr val="tx1"/>
              </a:solidFill>
            </a:endParaRP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9316056E-9595-4B2E-A17F-CDAFB21B2F8B}" type="slidenum">
              <a:rPr lang="tr-TR" smtClean="0"/>
              <a:pPr/>
              <a:t>30</a:t>
            </a:fld>
            <a:endParaRPr lang="tr-TR"/>
          </a:p>
        </p:txBody>
      </p:sp>
      <p:sp>
        <p:nvSpPr>
          <p:cNvPr id="4" name="WordArt 2"/>
          <p:cNvSpPr>
            <a:spLocks noChangeArrowheads="1" noChangeShapeType="1" noTextEdit="1"/>
          </p:cNvSpPr>
          <p:nvPr/>
        </p:nvSpPr>
        <p:spPr bwMode="auto">
          <a:xfrm>
            <a:off x="1835696" y="1340768"/>
            <a:ext cx="3962400" cy="457200"/>
          </a:xfrm>
          <a:prstGeom prst="rect">
            <a:avLst/>
          </a:prstGeom>
        </p:spPr>
        <p:txBody>
          <a:bodyPr wrap="none" fromWordArt="1">
            <a:prstTxWarp prst="textPlain">
              <a:avLst>
                <a:gd name="adj" fmla="val 52565"/>
              </a:avLst>
            </a:prstTxWarp>
          </a:bodyPr>
          <a:lstStyle/>
          <a:p>
            <a:pPr algn="ctr"/>
            <a:r>
              <a:rPr lang="tr-TR" sz="36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KAZA</a:t>
            </a:r>
          </a:p>
        </p:txBody>
      </p:sp>
      <p:sp>
        <p:nvSpPr>
          <p:cNvPr id="5" name="Text Box 3"/>
          <p:cNvSpPr txBox="1">
            <a:spLocks noChangeArrowheads="1"/>
          </p:cNvSpPr>
          <p:nvPr/>
        </p:nvSpPr>
        <p:spPr bwMode="auto">
          <a:xfrm>
            <a:off x="235496" y="1874168"/>
            <a:ext cx="82296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algn="ctr" eaLnBrk="1" hangingPunct="1">
              <a:spcBef>
                <a:spcPct val="50000"/>
              </a:spcBef>
              <a:buFontTx/>
              <a:buNone/>
            </a:pPr>
            <a:r>
              <a:rPr lang="tr-TR" sz="2400">
                <a:solidFill>
                  <a:schemeClr val="accent2"/>
                </a:solidFill>
              </a:rPr>
              <a:t>İnsanın canına ve malına gelebilecek HER TÜRLÜ BEKLENMEYEN Olaydır.</a:t>
            </a:r>
          </a:p>
        </p:txBody>
      </p:sp>
      <p:sp>
        <p:nvSpPr>
          <p:cNvPr id="6" name="AutoShape 4">
            <a:hlinkClick r:id="" action="ppaction://hlinkshowjump?jump=firstslide" highlightClick="1"/>
          </p:cNvPr>
          <p:cNvSpPr>
            <a:spLocks noChangeArrowheads="1"/>
          </p:cNvSpPr>
          <p:nvPr/>
        </p:nvSpPr>
        <p:spPr bwMode="auto">
          <a:xfrm>
            <a:off x="464096" y="2864768"/>
            <a:ext cx="457200" cy="457200"/>
          </a:xfrm>
          <a:prstGeom prst="actionButtonHome">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eaLnBrk="1" hangingPunct="1">
              <a:spcBef>
                <a:spcPct val="0"/>
              </a:spcBef>
              <a:buFontTx/>
              <a:buNone/>
            </a:pPr>
            <a:endParaRPr lang="tr-TR" sz="900">
              <a:latin typeface="Arial" panose="020B0604020202020204" pitchFamily="34" charset="0"/>
            </a:endParaRPr>
          </a:p>
        </p:txBody>
      </p:sp>
      <p:sp>
        <p:nvSpPr>
          <p:cNvPr id="7" name="Text Box 5"/>
          <p:cNvSpPr txBox="1">
            <a:spLocks noChangeArrowheads="1"/>
          </p:cNvSpPr>
          <p:nvPr/>
        </p:nvSpPr>
        <p:spPr bwMode="auto">
          <a:xfrm>
            <a:off x="1385392" y="2761226"/>
            <a:ext cx="5256584"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a:spcBef>
                <a:spcPct val="50000"/>
              </a:spcBef>
              <a:buNone/>
            </a:pPr>
            <a:r>
              <a:rPr lang="tr-TR" sz="2400" dirty="0" smtClean="0"/>
              <a:t>Önceden </a:t>
            </a:r>
            <a:r>
              <a:rPr lang="tr-TR" sz="2400" dirty="0"/>
              <a:t>planlanmayan, bilinmeyen</a:t>
            </a:r>
          </a:p>
          <a:p>
            <a:pPr eaLnBrk="1" hangingPunct="1">
              <a:spcBef>
                <a:spcPct val="50000"/>
              </a:spcBef>
              <a:buFontTx/>
              <a:buNone/>
            </a:pPr>
            <a:r>
              <a:rPr lang="tr-TR" sz="2400" dirty="0" smtClean="0"/>
              <a:t> </a:t>
            </a:r>
            <a:endParaRPr lang="tr-TR" sz="2400" dirty="0"/>
          </a:p>
        </p:txBody>
      </p:sp>
      <p:sp>
        <p:nvSpPr>
          <p:cNvPr id="8" name="AutoShape 6">
            <a:hlinkClick r:id="" action="ppaction://hlinkshowjump?jump=firstslide" highlightClick="1"/>
          </p:cNvPr>
          <p:cNvSpPr>
            <a:spLocks noChangeArrowheads="1"/>
          </p:cNvSpPr>
          <p:nvPr/>
        </p:nvSpPr>
        <p:spPr bwMode="auto">
          <a:xfrm>
            <a:off x="485008" y="3648100"/>
            <a:ext cx="457200" cy="457200"/>
          </a:xfrm>
          <a:prstGeom prst="actionButtonHome">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eaLnBrk="1" hangingPunct="1">
              <a:spcBef>
                <a:spcPct val="0"/>
              </a:spcBef>
              <a:buFontTx/>
              <a:buNone/>
            </a:pPr>
            <a:endParaRPr lang="tr-TR" sz="900">
              <a:latin typeface="Arial" panose="020B0604020202020204" pitchFamily="34" charset="0"/>
            </a:endParaRPr>
          </a:p>
        </p:txBody>
      </p:sp>
      <p:sp>
        <p:nvSpPr>
          <p:cNvPr id="9" name="Text Box 7"/>
          <p:cNvSpPr txBox="1">
            <a:spLocks noChangeArrowheads="1"/>
          </p:cNvSpPr>
          <p:nvPr/>
        </p:nvSpPr>
        <p:spPr bwMode="auto">
          <a:xfrm>
            <a:off x="1302296" y="3474368"/>
            <a:ext cx="59436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eaLnBrk="1" hangingPunct="1">
              <a:spcBef>
                <a:spcPct val="50000"/>
              </a:spcBef>
              <a:buFontTx/>
              <a:buNone/>
            </a:pPr>
            <a:r>
              <a:rPr lang="tr-TR" sz="2400" dirty="0"/>
              <a:t>Kontrol dışına çıkan ve zarar niteliği bulunan her olaya </a:t>
            </a:r>
            <a:r>
              <a:rPr lang="tr-TR" sz="2400" dirty="0">
                <a:solidFill>
                  <a:srgbClr val="FF0000"/>
                </a:solidFill>
              </a:rPr>
              <a:t>KAZA</a:t>
            </a:r>
            <a:r>
              <a:rPr lang="tr-TR" sz="2400" dirty="0"/>
              <a:t> denir.</a:t>
            </a:r>
          </a:p>
        </p:txBody>
      </p:sp>
      <p:sp>
        <p:nvSpPr>
          <p:cNvPr id="10" name="WordArt 8"/>
          <p:cNvSpPr>
            <a:spLocks noChangeArrowheads="1" noChangeShapeType="1" noTextEdit="1"/>
          </p:cNvSpPr>
          <p:nvPr/>
        </p:nvSpPr>
        <p:spPr bwMode="auto">
          <a:xfrm>
            <a:off x="1911896" y="4388768"/>
            <a:ext cx="3962400" cy="762000"/>
          </a:xfrm>
          <a:prstGeom prst="rect">
            <a:avLst/>
          </a:prstGeom>
        </p:spPr>
        <p:txBody>
          <a:bodyPr wrap="none" fromWordArt="1">
            <a:prstTxWarp prst="textPlain">
              <a:avLst>
                <a:gd name="adj" fmla="val 52565"/>
              </a:avLst>
            </a:prstTxWarp>
          </a:bodyPr>
          <a:lstStyle/>
          <a:p>
            <a:pPr algn="ctr"/>
            <a:r>
              <a:rPr lang="tr-TR" sz="3600" kern="10" dirty="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İŞ KAZASI</a:t>
            </a:r>
          </a:p>
        </p:txBody>
      </p:sp>
      <p:sp>
        <p:nvSpPr>
          <p:cNvPr id="11" name="Text Box 9"/>
          <p:cNvSpPr txBox="1">
            <a:spLocks noChangeArrowheads="1"/>
          </p:cNvSpPr>
          <p:nvPr/>
        </p:nvSpPr>
        <p:spPr bwMode="auto">
          <a:xfrm>
            <a:off x="464096" y="5303168"/>
            <a:ext cx="80010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algn="ctr" eaLnBrk="1" hangingPunct="1">
              <a:spcBef>
                <a:spcPct val="50000"/>
              </a:spcBef>
              <a:buFontTx/>
              <a:buNone/>
            </a:pPr>
            <a:r>
              <a:rPr lang="tr-TR" sz="2400" dirty="0">
                <a:solidFill>
                  <a:schemeClr val="accent2"/>
                </a:solidFill>
              </a:rPr>
              <a:t>Bir işyerinde normal iş akışını geçici ya da sürekli durduran </a:t>
            </a:r>
            <a:r>
              <a:rPr lang="tr-TR" sz="2400" dirty="0">
                <a:solidFill>
                  <a:srgbClr val="FF0000"/>
                </a:solidFill>
              </a:rPr>
              <a:t>HER</a:t>
            </a:r>
            <a:r>
              <a:rPr lang="tr-TR" sz="2400" dirty="0">
                <a:solidFill>
                  <a:schemeClr val="accent2"/>
                </a:solidFill>
              </a:rPr>
              <a:t> </a:t>
            </a:r>
            <a:r>
              <a:rPr lang="tr-TR" sz="2400" dirty="0">
                <a:solidFill>
                  <a:srgbClr val="FF0000"/>
                </a:solidFill>
              </a:rPr>
              <a:t>TÜRLÜ BEKLENMEYEN OLAYDIR.</a:t>
            </a:r>
          </a:p>
        </p:txBody>
      </p:sp>
      <p:sp>
        <p:nvSpPr>
          <p:cNvPr id="12" name="Text Box 10"/>
          <p:cNvSpPr txBox="1">
            <a:spLocks noChangeArrowheads="1"/>
          </p:cNvSpPr>
          <p:nvPr/>
        </p:nvSpPr>
        <p:spPr bwMode="auto">
          <a:xfrm>
            <a:off x="768896" y="6141368"/>
            <a:ext cx="5181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eaLnBrk="1" hangingPunct="1">
              <a:spcBef>
                <a:spcPct val="50000"/>
              </a:spcBef>
              <a:buFontTx/>
              <a:buNone/>
            </a:pPr>
            <a:r>
              <a:rPr lang="tr-TR" sz="2400" dirty="0"/>
              <a:t>Asıl olan, kaza ile yapılan iş arasında bir </a:t>
            </a:r>
            <a:r>
              <a:rPr lang="tr-TR" sz="2400" dirty="0" smtClean="0"/>
              <a:t>bağ olmasıdır.</a:t>
            </a:r>
            <a:endParaRPr lang="tr-TR" sz="2400" dirty="0"/>
          </a:p>
        </p:txBody>
      </p:sp>
      <p:sp>
        <p:nvSpPr>
          <p:cNvPr id="13" name="Başlık 1"/>
          <p:cNvSpPr txBox="1">
            <a:spLocks/>
          </p:cNvSpPr>
          <p:nvPr/>
        </p:nvSpPr>
        <p:spPr>
          <a:xfrm>
            <a:off x="538772" y="520229"/>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dirty="0" smtClean="0">
                <a:solidFill>
                  <a:srgbClr val="FF0000"/>
                </a:solidFill>
                <a:latin typeface="Arial" pitchFamily="34" charset="0"/>
                <a:ea typeface="+mj-ea"/>
                <a:cs typeface="Arial" pitchFamily="34" charset="0"/>
              </a:rPr>
              <a:t>İş Kazası ve Tanımı</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109543196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251520" y="2136338"/>
            <a:ext cx="8424936" cy="2677656"/>
          </a:xfrm>
          <a:prstGeom prst="rect">
            <a:avLst/>
          </a:prstGeom>
        </p:spPr>
        <p:txBody>
          <a:bodyPr wrap="square">
            <a:spAutoFit/>
          </a:bodyPr>
          <a:lstStyle/>
          <a:p>
            <a:r>
              <a:rPr lang="tr-TR" sz="2800" dirty="0" smtClean="0">
                <a:solidFill>
                  <a:srgbClr val="000000"/>
                </a:solidFill>
                <a:latin typeface="Arial" pitchFamily="34" charset="0"/>
                <a:ea typeface="Tahoma" pitchFamily="34" charset="0"/>
                <a:cs typeface="Arial" pitchFamily="34" charset="0"/>
              </a:rPr>
              <a:t>1- Çalışanın işyerinde bulunduğu sırada, </a:t>
            </a:r>
          </a:p>
          <a:p>
            <a:pPr marL="457200" indent="-457200">
              <a:buAutoNum type="alphaLcParenR"/>
            </a:pPr>
            <a:endParaRPr lang="tr-TR" sz="2800" dirty="0" smtClean="0">
              <a:solidFill>
                <a:srgbClr val="000000"/>
              </a:solidFill>
              <a:latin typeface="Arial" pitchFamily="34" charset="0"/>
              <a:ea typeface="Tahoma" pitchFamily="34" charset="0"/>
              <a:cs typeface="Arial" pitchFamily="34" charset="0"/>
            </a:endParaRPr>
          </a:p>
          <a:p>
            <a:r>
              <a:rPr lang="tr-TR" sz="2800" dirty="0" smtClean="0">
                <a:solidFill>
                  <a:srgbClr val="000000"/>
                </a:solidFill>
                <a:latin typeface="Arial" pitchFamily="34" charset="0"/>
                <a:ea typeface="Tahoma" pitchFamily="34" charset="0"/>
                <a:cs typeface="Arial" pitchFamily="34" charset="0"/>
              </a:rPr>
              <a:t>2- İşveren tarafından yürütülmekte olan iş nedeniyle sigortalı kendi adına ve hesabına bağımsız çalışıyorsa yürütmekte olduğu iş nedeniyle,</a:t>
            </a:r>
          </a:p>
          <a:p>
            <a:endParaRPr lang="tr-TR" sz="2800" b="1" dirty="0">
              <a:solidFill>
                <a:srgbClr val="FF0000"/>
              </a:solidFill>
              <a:latin typeface="Arial" pitchFamily="34" charset="0"/>
              <a:ea typeface="Tahoma" pitchFamily="34" charset="0"/>
              <a:cs typeface="Arial" pitchFamily="34" charset="0"/>
            </a:endParaRPr>
          </a:p>
        </p:txBody>
      </p:sp>
      <p:sp>
        <p:nvSpPr>
          <p:cNvPr id="8" name="Başlık 1"/>
          <p:cNvSpPr txBox="1">
            <a:spLocks/>
          </p:cNvSpPr>
          <p:nvPr/>
        </p:nvSpPr>
        <p:spPr>
          <a:xfrm>
            <a:off x="899592" y="1412776"/>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dirty="0" smtClean="0">
                <a:solidFill>
                  <a:srgbClr val="FF0000"/>
                </a:solidFill>
                <a:latin typeface="Arial" pitchFamily="34" charset="0"/>
                <a:ea typeface="+mj-ea"/>
                <a:cs typeface="Arial" pitchFamily="34" charset="0"/>
              </a:rPr>
              <a:t>İş Kazası ve Tanımı</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7" name="Picture 2" descr="C:\Users\Göktuğ\Desktop\Exercise-related-injur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2200" y="4725144"/>
            <a:ext cx="2602575" cy="136815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Başlık 1"/>
          <p:cNvSpPr txBox="1">
            <a:spLocks/>
          </p:cNvSpPr>
          <p:nvPr/>
        </p:nvSpPr>
        <p:spPr>
          <a:xfrm>
            <a:off x="-180528" y="764704"/>
            <a:ext cx="9468544"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İŞ KAZASI</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10" name="9 Slayt Numarası Yer Tutucusu"/>
          <p:cNvSpPr>
            <a:spLocks noGrp="1"/>
          </p:cNvSpPr>
          <p:nvPr>
            <p:ph type="sldNum" sz="quarter" idx="12"/>
          </p:nvPr>
        </p:nvSpPr>
        <p:spPr/>
        <p:txBody>
          <a:bodyPr/>
          <a:lstStyle/>
          <a:p>
            <a:fld id="{9316056E-9595-4B2E-A17F-CDAFB21B2F8B}" type="slidenum">
              <a:rPr lang="tr-TR" smtClean="0"/>
              <a:pPr/>
              <a:t>31</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251520" y="2136338"/>
            <a:ext cx="8424936" cy="3970318"/>
          </a:xfrm>
          <a:prstGeom prst="rect">
            <a:avLst/>
          </a:prstGeom>
        </p:spPr>
        <p:txBody>
          <a:bodyPr wrap="square">
            <a:spAutoFit/>
          </a:bodyPr>
          <a:lstStyle/>
          <a:p>
            <a:r>
              <a:rPr lang="tr-TR" sz="2800" dirty="0" smtClean="0">
                <a:solidFill>
                  <a:srgbClr val="000000"/>
                </a:solidFill>
                <a:latin typeface="Arial" pitchFamily="34" charset="0"/>
                <a:ea typeface="Tahoma" pitchFamily="34" charset="0"/>
                <a:cs typeface="Arial" pitchFamily="34" charset="0"/>
              </a:rPr>
              <a:t>3- Bir işverene bağlı olarak çalışan sigortalının, görevli olarak işyeri dışında başka bir yere gönderilmesi nedeniyle asıl işini yapmaksızın geçen zamanlarda,</a:t>
            </a:r>
          </a:p>
          <a:p>
            <a:endParaRPr lang="tr-TR" sz="2800" dirty="0" smtClean="0">
              <a:solidFill>
                <a:srgbClr val="000000"/>
              </a:solidFill>
              <a:latin typeface="Arial" pitchFamily="34" charset="0"/>
              <a:ea typeface="Tahoma" pitchFamily="34" charset="0"/>
              <a:cs typeface="Arial" pitchFamily="34" charset="0"/>
            </a:endParaRPr>
          </a:p>
          <a:p>
            <a:r>
              <a:rPr lang="tr-TR" sz="2800" dirty="0" smtClean="0">
                <a:solidFill>
                  <a:srgbClr val="000000"/>
                </a:solidFill>
                <a:latin typeface="Arial" pitchFamily="34" charset="0"/>
                <a:ea typeface="Tahoma" pitchFamily="34" charset="0"/>
                <a:cs typeface="Arial" pitchFamily="34" charset="0"/>
              </a:rPr>
              <a:t>4-  Emziren kadın sigortalının, iş mevzuatı gereğince çocuğuna süt vermek için ayrılan zamanlarda</a:t>
            </a:r>
            <a:r>
              <a:rPr lang="tr-TR" sz="2800" dirty="0" smtClean="0">
                <a:solidFill>
                  <a:srgbClr val="000000"/>
                </a:solidFill>
                <a:latin typeface="Tahoma" pitchFamily="34" charset="0"/>
                <a:ea typeface="Tahoma" pitchFamily="34" charset="0"/>
                <a:cs typeface="Tahoma" pitchFamily="34" charset="0"/>
              </a:rPr>
              <a:t>,</a:t>
            </a:r>
          </a:p>
          <a:p>
            <a:endParaRPr lang="tr-TR" sz="2800" b="1" dirty="0">
              <a:solidFill>
                <a:srgbClr val="FF0000"/>
              </a:solidFill>
              <a:latin typeface="Arial" pitchFamily="34" charset="0"/>
              <a:ea typeface="Tahoma" pitchFamily="34" charset="0"/>
              <a:cs typeface="Arial" pitchFamily="34" charset="0"/>
            </a:endParaRPr>
          </a:p>
        </p:txBody>
      </p:sp>
      <p:sp>
        <p:nvSpPr>
          <p:cNvPr id="8" name="Başlık 1"/>
          <p:cNvSpPr txBox="1">
            <a:spLocks/>
          </p:cNvSpPr>
          <p:nvPr/>
        </p:nvSpPr>
        <p:spPr>
          <a:xfrm>
            <a:off x="899592" y="1412776"/>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dirty="0" smtClean="0">
                <a:solidFill>
                  <a:srgbClr val="FF0000"/>
                </a:solidFill>
                <a:latin typeface="Arial" pitchFamily="34" charset="0"/>
                <a:ea typeface="+mj-ea"/>
                <a:cs typeface="Arial" pitchFamily="34" charset="0"/>
              </a:rPr>
              <a:t>İş Kazası ve Tanımı</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7" name="Picture 2" descr="C:\Users\Göktuğ\Desktop\Exercise-related-injur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4365104"/>
            <a:ext cx="1907704" cy="86409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Başlık 1"/>
          <p:cNvSpPr txBox="1">
            <a:spLocks/>
          </p:cNvSpPr>
          <p:nvPr/>
        </p:nvSpPr>
        <p:spPr>
          <a:xfrm>
            <a:off x="251520" y="764704"/>
            <a:ext cx="8712968"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İŞ KAZASI</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10" name="9 Slayt Numarası Yer Tutucusu"/>
          <p:cNvSpPr>
            <a:spLocks noGrp="1"/>
          </p:cNvSpPr>
          <p:nvPr>
            <p:ph type="sldNum" sz="quarter" idx="12"/>
          </p:nvPr>
        </p:nvSpPr>
        <p:spPr/>
        <p:txBody>
          <a:bodyPr/>
          <a:lstStyle/>
          <a:p>
            <a:fld id="{9316056E-9595-4B2E-A17F-CDAFB21B2F8B}" type="slidenum">
              <a:rPr lang="tr-TR" smtClean="0"/>
              <a:pPr/>
              <a:t>32</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251520" y="2136338"/>
            <a:ext cx="8424936" cy="2246769"/>
          </a:xfrm>
          <a:prstGeom prst="rect">
            <a:avLst/>
          </a:prstGeom>
        </p:spPr>
        <p:txBody>
          <a:bodyPr wrap="square">
            <a:spAutoFit/>
          </a:bodyPr>
          <a:lstStyle/>
          <a:p>
            <a:r>
              <a:rPr lang="tr-TR" sz="2800" dirty="0" smtClean="0">
                <a:solidFill>
                  <a:srgbClr val="000000"/>
                </a:solidFill>
                <a:latin typeface="Arial" pitchFamily="34" charset="0"/>
                <a:ea typeface="Tahoma" pitchFamily="34" charset="0"/>
                <a:cs typeface="Arial" pitchFamily="34" charset="0"/>
              </a:rPr>
              <a:t>5- Sigortalıların, işverence sağlanan bir taşıtla işin yapıldığı yere gidiş gelişi </a:t>
            </a:r>
            <a:r>
              <a:rPr lang="es-ES" sz="2800" dirty="0" smtClean="0">
                <a:solidFill>
                  <a:srgbClr val="000000"/>
                </a:solidFill>
                <a:latin typeface="Arial" pitchFamily="34" charset="0"/>
                <a:ea typeface="Tahoma" pitchFamily="34" charset="0"/>
                <a:cs typeface="Arial" pitchFamily="34" charset="0"/>
              </a:rPr>
              <a:t>sırasında</a:t>
            </a:r>
            <a:r>
              <a:rPr lang="tr-TR" sz="2800" dirty="0" smtClean="0">
                <a:solidFill>
                  <a:srgbClr val="000000"/>
                </a:solidFill>
                <a:latin typeface="Arial" pitchFamily="34" charset="0"/>
                <a:ea typeface="Tahoma" pitchFamily="34" charset="0"/>
                <a:cs typeface="Arial" pitchFamily="34" charset="0"/>
              </a:rPr>
              <a:t> olan kazalar </a:t>
            </a:r>
            <a:r>
              <a:rPr lang="tr-TR" sz="2800" dirty="0" smtClean="0">
                <a:solidFill>
                  <a:srgbClr val="FF0000"/>
                </a:solidFill>
                <a:latin typeface="Arial" pitchFamily="34" charset="0"/>
                <a:ea typeface="Tahoma" pitchFamily="34" charset="0"/>
                <a:cs typeface="Arial" pitchFamily="34" charset="0"/>
              </a:rPr>
              <a:t>iş kazasından sayılır.</a:t>
            </a:r>
          </a:p>
          <a:p>
            <a:endParaRPr lang="tr-TR" sz="2800" dirty="0" smtClean="0">
              <a:solidFill>
                <a:srgbClr val="000000"/>
              </a:solidFill>
              <a:latin typeface="Arial" pitchFamily="34" charset="0"/>
              <a:ea typeface="Tahoma" pitchFamily="34" charset="0"/>
              <a:cs typeface="Arial" pitchFamily="34" charset="0"/>
            </a:endParaRPr>
          </a:p>
          <a:p>
            <a:endParaRPr lang="tr-TR" sz="2800" b="1" dirty="0">
              <a:solidFill>
                <a:srgbClr val="FF0000"/>
              </a:solidFill>
              <a:latin typeface="Arial" pitchFamily="34" charset="0"/>
              <a:ea typeface="Tahoma" pitchFamily="34" charset="0"/>
              <a:cs typeface="Arial" pitchFamily="34" charset="0"/>
            </a:endParaRPr>
          </a:p>
        </p:txBody>
      </p:sp>
      <p:sp>
        <p:nvSpPr>
          <p:cNvPr id="8" name="Başlık 1"/>
          <p:cNvSpPr txBox="1">
            <a:spLocks/>
          </p:cNvSpPr>
          <p:nvPr/>
        </p:nvSpPr>
        <p:spPr>
          <a:xfrm>
            <a:off x="627920" y="1428747"/>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dirty="0" smtClean="0">
                <a:solidFill>
                  <a:srgbClr val="FF0000"/>
                </a:solidFill>
                <a:latin typeface="Arial" pitchFamily="34" charset="0"/>
                <a:ea typeface="+mj-ea"/>
                <a:cs typeface="Arial" pitchFamily="34" charset="0"/>
              </a:rPr>
              <a:t>İş Kazası Tanımı</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9" name="Başlık 1"/>
          <p:cNvSpPr txBox="1">
            <a:spLocks/>
          </p:cNvSpPr>
          <p:nvPr/>
        </p:nvSpPr>
        <p:spPr>
          <a:xfrm>
            <a:off x="-180528" y="764704"/>
            <a:ext cx="9468544"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İŞ KAZASI</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3573016"/>
            <a:ext cx="8496944" cy="1944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Slayt Numarası Yer Tutucusu"/>
          <p:cNvSpPr>
            <a:spLocks noGrp="1"/>
          </p:cNvSpPr>
          <p:nvPr>
            <p:ph type="sldNum" sz="quarter" idx="12"/>
          </p:nvPr>
        </p:nvSpPr>
        <p:spPr/>
        <p:txBody>
          <a:bodyPr/>
          <a:lstStyle/>
          <a:p>
            <a:fld id="{9316056E-9595-4B2E-A17F-CDAFB21B2F8B}" type="slidenum">
              <a:rPr lang="tr-TR" smtClean="0"/>
              <a:pPr/>
              <a:t>33</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251520" y="2492896"/>
            <a:ext cx="8424936" cy="3108543"/>
          </a:xfrm>
          <a:prstGeom prst="rect">
            <a:avLst/>
          </a:prstGeom>
        </p:spPr>
        <p:txBody>
          <a:bodyPr wrap="square">
            <a:spAutoFit/>
          </a:bodyPr>
          <a:lstStyle/>
          <a:p>
            <a:r>
              <a:rPr lang="tr-TR" sz="2800" dirty="0" smtClean="0">
                <a:latin typeface="Arial" pitchFamily="34" charset="0"/>
                <a:ea typeface="Tahoma" pitchFamily="34" charset="0"/>
                <a:cs typeface="Arial" pitchFamily="34" charset="0"/>
              </a:rPr>
              <a:t>Yaşanan her 10 kazadan 9’u emniyetsiz davranışlardan, yani </a:t>
            </a:r>
            <a:r>
              <a:rPr lang="tr-TR" sz="2800" u="sng" dirty="0" smtClean="0">
                <a:solidFill>
                  <a:srgbClr val="FF0000"/>
                </a:solidFill>
                <a:latin typeface="Arial" pitchFamily="34" charset="0"/>
                <a:ea typeface="Tahoma" pitchFamily="34" charset="0"/>
                <a:cs typeface="Arial" pitchFamily="34" charset="0"/>
              </a:rPr>
              <a:t>çalışan kaynaklı </a:t>
            </a:r>
            <a:r>
              <a:rPr lang="tr-TR" sz="2800" dirty="0" smtClean="0">
                <a:latin typeface="Arial" pitchFamily="34" charset="0"/>
                <a:ea typeface="Tahoma" pitchFamily="34" charset="0"/>
                <a:cs typeface="Arial" pitchFamily="34" charset="0"/>
              </a:rPr>
              <a:t>problemlerden meydana gelmektedir. Kalan kısım ise emniyetsiz durumlar yüzünden oluşmaktadır. </a:t>
            </a:r>
          </a:p>
          <a:p>
            <a:endParaRPr lang="tr-TR" sz="2800" dirty="0" smtClean="0">
              <a:solidFill>
                <a:srgbClr val="000000"/>
              </a:solidFill>
              <a:latin typeface="Arial" pitchFamily="34" charset="0"/>
              <a:ea typeface="Tahoma" pitchFamily="34" charset="0"/>
              <a:cs typeface="Arial" pitchFamily="34" charset="0"/>
            </a:endParaRPr>
          </a:p>
          <a:p>
            <a:endParaRPr lang="tr-TR" sz="2800" dirty="0" smtClean="0">
              <a:solidFill>
                <a:srgbClr val="000000"/>
              </a:solidFill>
              <a:latin typeface="Arial" pitchFamily="34" charset="0"/>
              <a:ea typeface="Tahoma" pitchFamily="34" charset="0"/>
              <a:cs typeface="Arial" pitchFamily="34" charset="0"/>
            </a:endParaRPr>
          </a:p>
          <a:p>
            <a:endParaRPr lang="tr-TR" sz="2800" b="1" dirty="0">
              <a:solidFill>
                <a:srgbClr val="FF0000"/>
              </a:solidFill>
              <a:latin typeface="Arial" pitchFamily="34" charset="0"/>
              <a:ea typeface="Tahoma" pitchFamily="34" charset="0"/>
              <a:cs typeface="Arial" pitchFamily="34" charset="0"/>
            </a:endParaRPr>
          </a:p>
        </p:txBody>
      </p:sp>
      <p:sp>
        <p:nvSpPr>
          <p:cNvPr id="8" name="Başlık 1"/>
          <p:cNvSpPr txBox="1">
            <a:spLocks/>
          </p:cNvSpPr>
          <p:nvPr/>
        </p:nvSpPr>
        <p:spPr>
          <a:xfrm>
            <a:off x="899592" y="1412776"/>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dirty="0" smtClean="0">
                <a:solidFill>
                  <a:srgbClr val="FF0000"/>
                </a:solidFill>
                <a:latin typeface="Arial" pitchFamily="34" charset="0"/>
                <a:ea typeface="+mj-ea"/>
                <a:cs typeface="Arial" pitchFamily="34" charset="0"/>
              </a:rPr>
              <a:t>İş Kazası Sebepleri</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7" name="Picture 2" descr="C:\Users\Göktuğ\Desktop\Exercise-related-injur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48665" y="4017263"/>
            <a:ext cx="2602575" cy="158417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Başlık 1"/>
          <p:cNvSpPr txBox="1">
            <a:spLocks/>
          </p:cNvSpPr>
          <p:nvPr/>
        </p:nvSpPr>
        <p:spPr>
          <a:xfrm>
            <a:off x="-180528" y="764704"/>
            <a:ext cx="9468544"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İŞ KAZASI</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10" name="9 Slayt Numarası Yer Tutucusu"/>
          <p:cNvSpPr>
            <a:spLocks noGrp="1"/>
          </p:cNvSpPr>
          <p:nvPr>
            <p:ph type="sldNum" sz="quarter" idx="12"/>
          </p:nvPr>
        </p:nvSpPr>
        <p:spPr/>
        <p:txBody>
          <a:bodyPr/>
          <a:lstStyle/>
          <a:p>
            <a:fld id="{9316056E-9595-4B2E-A17F-CDAFB21B2F8B}" type="slidenum">
              <a:rPr lang="tr-TR" smtClean="0"/>
              <a:pPr/>
              <a:t>34</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1"/>
          <p:cNvSpPr txBox="1">
            <a:spLocks/>
          </p:cNvSpPr>
          <p:nvPr/>
        </p:nvSpPr>
        <p:spPr>
          <a:xfrm>
            <a:off x="899592" y="1412776"/>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dirty="0" smtClean="0">
                <a:solidFill>
                  <a:srgbClr val="FF0000"/>
                </a:solidFill>
                <a:latin typeface="Arial" pitchFamily="34" charset="0"/>
                <a:ea typeface="+mj-ea"/>
                <a:cs typeface="Arial" pitchFamily="34" charset="0"/>
              </a:rPr>
              <a:t>İş Kazası Sebepleri</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7" name="Picture 2" descr="C:\Users\Göktuğ\Desktop\Exercise-related-injur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41425" y="2492896"/>
            <a:ext cx="2602575" cy="158417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Başlık 1"/>
          <p:cNvSpPr txBox="1">
            <a:spLocks/>
          </p:cNvSpPr>
          <p:nvPr/>
        </p:nvSpPr>
        <p:spPr>
          <a:xfrm>
            <a:off x="-180528" y="764704"/>
            <a:ext cx="9468544"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İŞ KAZASI</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11" name="10 Dikdörtgen"/>
          <p:cNvSpPr/>
          <p:nvPr/>
        </p:nvSpPr>
        <p:spPr>
          <a:xfrm>
            <a:off x="1403648" y="2413338"/>
            <a:ext cx="6048672" cy="3108543"/>
          </a:xfrm>
          <a:prstGeom prst="rect">
            <a:avLst/>
          </a:prstGeom>
        </p:spPr>
        <p:txBody>
          <a:bodyPr wrap="square">
            <a:spAutoFit/>
          </a:bodyPr>
          <a:lstStyle/>
          <a:p>
            <a:r>
              <a:rPr lang="tr-TR" sz="2800" b="1" dirty="0" smtClean="0">
                <a:latin typeface="Arial" pitchFamily="34" charset="0"/>
                <a:cs typeface="Arial" pitchFamily="34" charset="0"/>
              </a:rPr>
              <a:t>İnsanın Doğal Yapısı:</a:t>
            </a:r>
          </a:p>
          <a:p>
            <a:r>
              <a:rPr lang="tr-TR" sz="2800" dirty="0" smtClean="0">
                <a:latin typeface="Arial" pitchFamily="34" charset="0"/>
                <a:cs typeface="Arial" pitchFamily="34" charset="0"/>
              </a:rPr>
              <a:t>- </a:t>
            </a:r>
            <a:r>
              <a:rPr lang="tr-TR" sz="2800" dirty="0">
                <a:latin typeface="Arial" pitchFamily="34" charset="0"/>
                <a:cs typeface="Arial" pitchFamily="34" charset="0"/>
              </a:rPr>
              <a:t>Acelecilik			 </a:t>
            </a:r>
            <a:r>
              <a:rPr lang="tr-TR" sz="2800" dirty="0">
                <a:latin typeface="Arial" pitchFamily="34" charset="0"/>
                <a:cs typeface="Arial" pitchFamily="34" charset="0"/>
                <a:hlinkClick r:id="rId3" action="ppaction://hlinkfile"/>
              </a:rPr>
              <a:t>Video 1</a:t>
            </a:r>
            <a:endParaRPr lang="tr-TR" sz="2800" dirty="0">
              <a:latin typeface="Arial" pitchFamily="34" charset="0"/>
              <a:cs typeface="Arial" pitchFamily="34" charset="0"/>
            </a:endParaRPr>
          </a:p>
          <a:p>
            <a:r>
              <a:rPr lang="tr-TR" sz="2800" dirty="0" smtClean="0">
                <a:latin typeface="Arial" pitchFamily="34" charset="0"/>
                <a:cs typeface="Arial" pitchFamily="34" charset="0"/>
              </a:rPr>
              <a:t>- İhmalkarlık		</a:t>
            </a:r>
            <a:r>
              <a:rPr lang="tr-TR" sz="2800" dirty="0">
                <a:latin typeface="Arial" pitchFamily="34" charset="0"/>
                <a:cs typeface="Arial" pitchFamily="34" charset="0"/>
                <a:hlinkClick r:id="rId4" action="ppaction://hlinkfile"/>
              </a:rPr>
              <a:t> Video 2</a:t>
            </a:r>
            <a:endParaRPr lang="tr-TR" sz="2800" dirty="0" smtClean="0">
              <a:latin typeface="Arial" pitchFamily="34" charset="0"/>
              <a:cs typeface="Arial" pitchFamily="34" charset="0"/>
            </a:endParaRPr>
          </a:p>
          <a:p>
            <a:r>
              <a:rPr lang="tr-TR" sz="2800" dirty="0" smtClean="0">
                <a:latin typeface="Arial" pitchFamily="34" charset="0"/>
                <a:cs typeface="Arial" pitchFamily="34" charset="0"/>
              </a:rPr>
              <a:t>- Dalgınlık, Dikkatsizlik</a:t>
            </a:r>
          </a:p>
          <a:p>
            <a:r>
              <a:rPr lang="tr-TR" sz="2800" dirty="0" smtClean="0">
                <a:latin typeface="Arial" pitchFamily="34" charset="0"/>
                <a:cs typeface="Arial" pitchFamily="34" charset="0"/>
              </a:rPr>
              <a:t>- Aşırı Hız			</a:t>
            </a:r>
          </a:p>
          <a:p>
            <a:r>
              <a:rPr lang="tr-TR" sz="2800" dirty="0" smtClean="0">
                <a:latin typeface="Arial" pitchFamily="34" charset="0"/>
                <a:cs typeface="Arial" pitchFamily="34" charset="0"/>
              </a:rPr>
              <a:t>- Şakalaşma 			</a:t>
            </a:r>
          </a:p>
          <a:p>
            <a:r>
              <a:rPr lang="tr-TR" sz="2800" dirty="0" smtClean="0">
                <a:latin typeface="Arial" pitchFamily="34" charset="0"/>
                <a:cs typeface="Arial" pitchFamily="34" charset="0"/>
              </a:rPr>
              <a:t>- Tehlikeli Çalışma</a:t>
            </a:r>
            <a:endParaRPr lang="tr-TR" sz="2800" dirty="0">
              <a:latin typeface="Arial" pitchFamily="34" charset="0"/>
              <a:cs typeface="Arial" pitchFamily="34" charset="0"/>
            </a:endParaRPr>
          </a:p>
        </p:txBody>
      </p:sp>
      <p:sp>
        <p:nvSpPr>
          <p:cNvPr id="10" name="9 Slayt Numarası Yer Tutucusu"/>
          <p:cNvSpPr>
            <a:spLocks noGrp="1"/>
          </p:cNvSpPr>
          <p:nvPr>
            <p:ph type="sldNum" sz="quarter" idx="12"/>
          </p:nvPr>
        </p:nvSpPr>
        <p:spPr/>
        <p:txBody>
          <a:bodyPr/>
          <a:lstStyle/>
          <a:p>
            <a:fld id="{9316056E-9595-4B2E-A17F-CDAFB21B2F8B}" type="slidenum">
              <a:rPr lang="tr-TR" smtClean="0"/>
              <a:pPr/>
              <a:t>35</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1"/>
          <p:cNvSpPr txBox="1">
            <a:spLocks/>
          </p:cNvSpPr>
          <p:nvPr/>
        </p:nvSpPr>
        <p:spPr>
          <a:xfrm>
            <a:off x="899592" y="1412776"/>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dirty="0" smtClean="0">
                <a:solidFill>
                  <a:srgbClr val="FF0000"/>
                </a:solidFill>
                <a:latin typeface="Arial" pitchFamily="34" charset="0"/>
                <a:ea typeface="+mj-ea"/>
                <a:cs typeface="Arial" pitchFamily="34" charset="0"/>
              </a:rPr>
              <a:t>İş Kazası Sebepleri</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7" name="Picture 2" descr="C:\Users\Göktuğ\Desktop\Exercise-related-injur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225" y="3752166"/>
            <a:ext cx="2602575" cy="158417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Başlık 1"/>
          <p:cNvSpPr txBox="1">
            <a:spLocks/>
          </p:cNvSpPr>
          <p:nvPr/>
        </p:nvSpPr>
        <p:spPr>
          <a:xfrm>
            <a:off x="-180528" y="764704"/>
            <a:ext cx="9468544"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İŞ KAZASI</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11" name="10 Dikdörtgen"/>
          <p:cNvSpPr/>
          <p:nvPr/>
        </p:nvSpPr>
        <p:spPr>
          <a:xfrm>
            <a:off x="1403648" y="2413338"/>
            <a:ext cx="6048672" cy="2677656"/>
          </a:xfrm>
          <a:prstGeom prst="rect">
            <a:avLst/>
          </a:prstGeom>
        </p:spPr>
        <p:txBody>
          <a:bodyPr wrap="square">
            <a:spAutoFit/>
          </a:bodyPr>
          <a:lstStyle/>
          <a:p>
            <a:r>
              <a:rPr lang="tr-TR" sz="2800" b="1" dirty="0" smtClean="0">
                <a:latin typeface="Arial" pitchFamily="34" charset="0"/>
                <a:cs typeface="Arial" pitchFamily="34" charset="0"/>
              </a:rPr>
              <a:t>Yapısal Uyumsuzluk:</a:t>
            </a:r>
          </a:p>
          <a:p>
            <a:r>
              <a:rPr lang="tr-TR" sz="2800" dirty="0" smtClean="0">
                <a:latin typeface="Arial" pitchFamily="34" charset="0"/>
                <a:cs typeface="Arial" pitchFamily="34" charset="0"/>
              </a:rPr>
              <a:t>- Fiziksel Yetersizlik</a:t>
            </a:r>
          </a:p>
          <a:p>
            <a:endParaRPr lang="tr-TR" sz="2800" dirty="0" smtClean="0">
              <a:latin typeface="Arial" pitchFamily="34" charset="0"/>
              <a:cs typeface="Arial" pitchFamily="34" charset="0"/>
            </a:endParaRPr>
          </a:p>
          <a:p>
            <a:r>
              <a:rPr lang="tr-TR" sz="2800" b="1" dirty="0" smtClean="0">
                <a:latin typeface="Arial" pitchFamily="34" charset="0"/>
                <a:cs typeface="Arial" pitchFamily="34" charset="0"/>
              </a:rPr>
              <a:t>Eğitim Noksanlığı:</a:t>
            </a:r>
          </a:p>
          <a:p>
            <a:r>
              <a:rPr lang="tr-TR" sz="2800" dirty="0" smtClean="0">
                <a:latin typeface="Arial" pitchFamily="34" charset="0"/>
                <a:cs typeface="Arial" pitchFamily="34" charset="0"/>
              </a:rPr>
              <a:t>- Yetersiz Bilgi</a:t>
            </a:r>
          </a:p>
          <a:p>
            <a:r>
              <a:rPr lang="tr-TR" sz="2800" dirty="0" smtClean="0">
                <a:latin typeface="Arial" pitchFamily="34" charset="0"/>
                <a:cs typeface="Arial" pitchFamily="34" charset="0"/>
              </a:rPr>
              <a:t>- Yetersiz Tecrübe</a:t>
            </a:r>
            <a:endParaRPr lang="tr-TR" sz="2800" dirty="0">
              <a:latin typeface="Arial" pitchFamily="34" charset="0"/>
              <a:cs typeface="Arial" pitchFamily="34" charset="0"/>
            </a:endParaRPr>
          </a:p>
        </p:txBody>
      </p:sp>
      <p:sp>
        <p:nvSpPr>
          <p:cNvPr id="10" name="9 Slayt Numarası Yer Tutucusu"/>
          <p:cNvSpPr>
            <a:spLocks noGrp="1"/>
          </p:cNvSpPr>
          <p:nvPr>
            <p:ph type="sldNum" sz="quarter" idx="12"/>
          </p:nvPr>
        </p:nvSpPr>
        <p:spPr/>
        <p:txBody>
          <a:bodyPr/>
          <a:lstStyle/>
          <a:p>
            <a:fld id="{9316056E-9595-4B2E-A17F-CDAFB21B2F8B}" type="slidenum">
              <a:rPr lang="tr-TR" smtClean="0"/>
              <a:pPr/>
              <a:t>36</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1"/>
          <p:cNvSpPr txBox="1">
            <a:spLocks/>
          </p:cNvSpPr>
          <p:nvPr/>
        </p:nvSpPr>
        <p:spPr>
          <a:xfrm>
            <a:off x="899592" y="1412776"/>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dirty="0" smtClean="0">
                <a:solidFill>
                  <a:srgbClr val="FF0000"/>
                </a:solidFill>
                <a:latin typeface="Arial" pitchFamily="34" charset="0"/>
                <a:ea typeface="+mj-ea"/>
                <a:cs typeface="Arial" pitchFamily="34" charset="0"/>
              </a:rPr>
              <a:t>İş Kazası Sebepleri</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7" name="Picture 2" descr="C:\Users\Göktuğ\Desktop\Exercise-related-injur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0192" y="3933056"/>
            <a:ext cx="2602575" cy="158417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Başlık 1"/>
          <p:cNvSpPr txBox="1">
            <a:spLocks/>
          </p:cNvSpPr>
          <p:nvPr/>
        </p:nvSpPr>
        <p:spPr>
          <a:xfrm>
            <a:off x="-180528" y="764704"/>
            <a:ext cx="9468544"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İŞ KAZASI</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11" name="10 Dikdörtgen"/>
          <p:cNvSpPr/>
          <p:nvPr/>
        </p:nvSpPr>
        <p:spPr>
          <a:xfrm>
            <a:off x="1704811" y="2636912"/>
            <a:ext cx="4464496" cy="5278368"/>
          </a:xfrm>
          <a:prstGeom prst="rect">
            <a:avLst/>
          </a:prstGeom>
        </p:spPr>
        <p:txBody>
          <a:bodyPr wrap="square">
            <a:spAutoFit/>
          </a:bodyPr>
          <a:lstStyle/>
          <a:p>
            <a:pPr>
              <a:lnSpc>
                <a:spcPct val="150000"/>
              </a:lnSpc>
              <a:buClr>
                <a:srgbClr val="FF0000"/>
              </a:buClr>
            </a:pPr>
            <a:r>
              <a:rPr lang="tr-TR" sz="2000" b="1" dirty="0" smtClean="0">
                <a:latin typeface="Arial" pitchFamily="34" charset="0"/>
                <a:cs typeface="Arial" pitchFamily="34" charset="0"/>
              </a:rPr>
              <a:t>Ekipmanlar</a:t>
            </a:r>
            <a:endParaRPr lang="tr-TR" sz="2000" dirty="0" smtClean="0">
              <a:latin typeface="Arial" pitchFamily="34" charset="0"/>
              <a:ea typeface="Tahoma" pitchFamily="34" charset="0"/>
              <a:cs typeface="Arial" pitchFamily="34" charset="0"/>
            </a:endParaRPr>
          </a:p>
          <a:p>
            <a:pPr>
              <a:lnSpc>
                <a:spcPct val="150000"/>
              </a:lnSpc>
              <a:buClr>
                <a:srgbClr val="FF0000"/>
              </a:buClr>
            </a:pPr>
            <a:r>
              <a:rPr lang="tr-TR" sz="2000" dirty="0" smtClean="0">
                <a:latin typeface="Arial" pitchFamily="34" charset="0"/>
                <a:ea typeface="Tahoma" pitchFamily="34" charset="0"/>
                <a:cs typeface="Arial" pitchFamily="34" charset="0"/>
              </a:rPr>
              <a:t>- Bakımı Yapılmamış Ekipman</a:t>
            </a:r>
          </a:p>
          <a:p>
            <a:pPr>
              <a:lnSpc>
                <a:spcPct val="150000"/>
              </a:lnSpc>
              <a:buClr>
                <a:srgbClr val="FF0000"/>
              </a:buClr>
            </a:pPr>
            <a:r>
              <a:rPr lang="tr-TR" sz="2000" dirty="0" smtClean="0">
                <a:latin typeface="Arial" pitchFamily="34" charset="0"/>
                <a:ea typeface="Tahoma" pitchFamily="34" charset="0"/>
                <a:cs typeface="Arial" pitchFamily="34" charset="0"/>
              </a:rPr>
              <a:t>- Hasarlı Ekipman</a:t>
            </a:r>
          </a:p>
          <a:p>
            <a:pPr>
              <a:lnSpc>
                <a:spcPct val="150000"/>
              </a:lnSpc>
              <a:buClr>
                <a:srgbClr val="FF0000"/>
              </a:buClr>
            </a:pPr>
            <a:r>
              <a:rPr lang="tr-TR" sz="2000" dirty="0" smtClean="0">
                <a:latin typeface="Arial" pitchFamily="34" charset="0"/>
                <a:ea typeface="Tahoma" pitchFamily="34" charset="0"/>
                <a:cs typeface="Arial" pitchFamily="34" charset="0"/>
              </a:rPr>
              <a:t>- Ekipmanın Yanlış Kullanımı</a:t>
            </a:r>
          </a:p>
          <a:p>
            <a:pPr>
              <a:lnSpc>
                <a:spcPct val="150000"/>
              </a:lnSpc>
              <a:buClr>
                <a:srgbClr val="FF0000"/>
              </a:buClr>
            </a:pPr>
            <a:r>
              <a:rPr lang="tr-TR" sz="2000" dirty="0" smtClean="0">
                <a:latin typeface="Arial" pitchFamily="34" charset="0"/>
                <a:ea typeface="Tahoma" pitchFamily="34" charset="0"/>
                <a:cs typeface="Arial" pitchFamily="34" charset="0"/>
              </a:rPr>
              <a:t>- Yetersiz Koruyucu Ekipman</a:t>
            </a:r>
          </a:p>
          <a:p>
            <a:pPr>
              <a:lnSpc>
                <a:spcPct val="150000"/>
              </a:lnSpc>
              <a:buClr>
                <a:srgbClr val="FF0000"/>
              </a:buClr>
            </a:pPr>
            <a:r>
              <a:rPr lang="tr-TR" sz="2000" dirty="0" smtClean="0">
                <a:latin typeface="Arial" pitchFamily="34" charset="0"/>
                <a:ea typeface="Tahoma" pitchFamily="34" charset="0"/>
                <a:cs typeface="Arial" pitchFamily="34" charset="0"/>
              </a:rPr>
              <a:t>- Uygun </a:t>
            </a:r>
            <a:r>
              <a:rPr lang="tr-TR" sz="2000" dirty="0">
                <a:latin typeface="Arial" pitchFamily="34" charset="0"/>
                <a:ea typeface="Tahoma" pitchFamily="34" charset="0"/>
                <a:cs typeface="Arial" pitchFamily="34" charset="0"/>
              </a:rPr>
              <a:t>Olmayan Ekipman Kullanımı</a:t>
            </a:r>
          </a:p>
          <a:p>
            <a:pPr>
              <a:lnSpc>
                <a:spcPct val="150000"/>
              </a:lnSpc>
              <a:buClr>
                <a:srgbClr val="FF0000"/>
              </a:buClr>
            </a:pPr>
            <a:r>
              <a:rPr lang="tr-TR" sz="2000" dirty="0" smtClean="0">
                <a:latin typeface="Arial" pitchFamily="34" charset="0"/>
                <a:ea typeface="Tahoma" pitchFamily="34" charset="0"/>
                <a:cs typeface="Arial" pitchFamily="34" charset="0"/>
              </a:rPr>
              <a:t>- Uygun </a:t>
            </a:r>
            <a:r>
              <a:rPr lang="tr-TR" sz="2000" dirty="0">
                <a:latin typeface="Arial" pitchFamily="34" charset="0"/>
                <a:ea typeface="Tahoma" pitchFamily="34" charset="0"/>
                <a:cs typeface="Arial" pitchFamily="34" charset="0"/>
              </a:rPr>
              <a:t>Olmayan </a:t>
            </a:r>
            <a:r>
              <a:rPr lang="tr-TR" sz="2000" dirty="0" smtClean="0">
                <a:latin typeface="Arial" pitchFamily="34" charset="0"/>
                <a:ea typeface="Tahoma" pitchFamily="34" charset="0"/>
                <a:cs typeface="Arial" pitchFamily="34" charset="0"/>
              </a:rPr>
              <a:t>Muhafazalar</a:t>
            </a:r>
          </a:p>
          <a:p>
            <a:pPr>
              <a:lnSpc>
                <a:spcPct val="150000"/>
              </a:lnSpc>
              <a:buClr>
                <a:srgbClr val="FF0000"/>
              </a:buClr>
            </a:pPr>
            <a:r>
              <a:rPr lang="tr-TR" sz="2000" dirty="0" smtClean="0">
                <a:latin typeface="Arial" pitchFamily="34" charset="0"/>
                <a:ea typeface="Tahoma" pitchFamily="34" charset="0"/>
                <a:cs typeface="Arial" pitchFamily="34" charset="0"/>
              </a:rPr>
              <a:t>- </a:t>
            </a:r>
            <a:r>
              <a:rPr lang="tr-TR" sz="2000" dirty="0">
                <a:latin typeface="Arial" pitchFamily="34" charset="0"/>
                <a:ea typeface="Tahoma" pitchFamily="34" charset="0"/>
                <a:cs typeface="Arial" pitchFamily="34" charset="0"/>
              </a:rPr>
              <a:t>Yetersiz Uyarı Sistemi</a:t>
            </a:r>
          </a:p>
          <a:p>
            <a:pPr>
              <a:lnSpc>
                <a:spcPct val="150000"/>
              </a:lnSpc>
              <a:buClr>
                <a:srgbClr val="FF0000"/>
              </a:buClr>
            </a:pPr>
            <a:endParaRPr lang="tr-TR" sz="2400" dirty="0">
              <a:latin typeface="Arial" pitchFamily="34" charset="0"/>
              <a:ea typeface="Tahoma" pitchFamily="34" charset="0"/>
              <a:cs typeface="Arial" pitchFamily="34" charset="0"/>
            </a:endParaRPr>
          </a:p>
          <a:p>
            <a:pPr>
              <a:lnSpc>
                <a:spcPct val="150000"/>
              </a:lnSpc>
              <a:buClr>
                <a:srgbClr val="FF0000"/>
              </a:buClr>
            </a:pPr>
            <a:endParaRPr lang="tr-TR" sz="2200" dirty="0" smtClean="0">
              <a:latin typeface="Arial" pitchFamily="34" charset="0"/>
              <a:ea typeface="Tahoma" pitchFamily="34" charset="0"/>
              <a:cs typeface="Arial" pitchFamily="34" charset="0"/>
            </a:endParaRPr>
          </a:p>
          <a:p>
            <a:endParaRPr lang="tr-TR" sz="2800" dirty="0">
              <a:latin typeface="Arial" pitchFamily="34" charset="0"/>
              <a:cs typeface="Arial" pitchFamily="34" charset="0"/>
            </a:endParaRPr>
          </a:p>
        </p:txBody>
      </p:sp>
      <p:sp>
        <p:nvSpPr>
          <p:cNvPr id="10" name="9 Slayt Numarası Yer Tutucusu"/>
          <p:cNvSpPr>
            <a:spLocks noGrp="1"/>
          </p:cNvSpPr>
          <p:nvPr>
            <p:ph type="sldNum" sz="quarter" idx="12"/>
          </p:nvPr>
        </p:nvSpPr>
        <p:spPr/>
        <p:txBody>
          <a:bodyPr/>
          <a:lstStyle/>
          <a:p>
            <a:fld id="{9316056E-9595-4B2E-A17F-CDAFB21B2F8B}" type="slidenum">
              <a:rPr lang="tr-TR" smtClean="0"/>
              <a:pPr/>
              <a:t>37</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1"/>
          <p:cNvSpPr txBox="1">
            <a:spLocks/>
          </p:cNvSpPr>
          <p:nvPr/>
        </p:nvSpPr>
        <p:spPr>
          <a:xfrm>
            <a:off x="899592" y="1412776"/>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dirty="0" smtClean="0">
                <a:solidFill>
                  <a:srgbClr val="FF0000"/>
                </a:solidFill>
                <a:latin typeface="Arial" pitchFamily="34" charset="0"/>
                <a:ea typeface="+mj-ea"/>
                <a:cs typeface="Arial" pitchFamily="34" charset="0"/>
              </a:rPr>
              <a:t>İş Kazası Sebepleri</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7" name="Picture 2" descr="C:\Users\Göktuğ\Desktop\Exercise-related-injur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8184" y="4221088"/>
            <a:ext cx="2602575" cy="158417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Başlık 1"/>
          <p:cNvSpPr txBox="1">
            <a:spLocks/>
          </p:cNvSpPr>
          <p:nvPr/>
        </p:nvSpPr>
        <p:spPr>
          <a:xfrm>
            <a:off x="-180528" y="764704"/>
            <a:ext cx="9468544"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İŞ KAZASI</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11" name="10 Dikdörtgen"/>
          <p:cNvSpPr/>
          <p:nvPr/>
        </p:nvSpPr>
        <p:spPr>
          <a:xfrm>
            <a:off x="1403648" y="2413338"/>
            <a:ext cx="6624736" cy="3754874"/>
          </a:xfrm>
          <a:prstGeom prst="rect">
            <a:avLst/>
          </a:prstGeom>
        </p:spPr>
        <p:txBody>
          <a:bodyPr wrap="square">
            <a:spAutoFit/>
          </a:bodyPr>
          <a:lstStyle/>
          <a:p>
            <a:pPr fontAlgn="t"/>
            <a:r>
              <a:rPr lang="tr-TR" sz="2800" b="1" dirty="0" smtClean="0">
                <a:latin typeface="Arial" pitchFamily="34" charset="0"/>
                <a:cs typeface="Arial" pitchFamily="34" charset="0"/>
              </a:rPr>
              <a:t>İşyeri Düzensizliği</a:t>
            </a:r>
            <a:endParaRPr lang="tr-TR" sz="2800" dirty="0" smtClean="0">
              <a:latin typeface="Arial" pitchFamily="34" charset="0"/>
              <a:cs typeface="Arial" pitchFamily="34" charset="0"/>
            </a:endParaRPr>
          </a:p>
          <a:p>
            <a:pPr fontAlgn="t"/>
            <a:endParaRPr lang="tr-TR" sz="2800" dirty="0" smtClean="0">
              <a:latin typeface="Arial" pitchFamily="34" charset="0"/>
              <a:cs typeface="Arial" pitchFamily="34" charset="0"/>
            </a:endParaRPr>
          </a:p>
          <a:p>
            <a:pPr fontAlgn="t"/>
            <a:r>
              <a:rPr lang="tr-TR" sz="2800" dirty="0" smtClean="0">
                <a:latin typeface="Arial" pitchFamily="34" charset="0"/>
                <a:cs typeface="Arial" pitchFamily="34" charset="0"/>
              </a:rPr>
              <a:t>- Zemin Kirliliği</a:t>
            </a:r>
          </a:p>
          <a:p>
            <a:pPr fontAlgn="t"/>
            <a:r>
              <a:rPr lang="tr-TR" sz="2800" dirty="0" smtClean="0">
                <a:latin typeface="Arial" pitchFamily="34" charset="0"/>
                <a:cs typeface="Arial" pitchFamily="34" charset="0"/>
              </a:rPr>
              <a:t>- Dağınık Ve Düzensiz Çalışma Ortamı</a:t>
            </a:r>
          </a:p>
          <a:p>
            <a:pPr fontAlgn="t"/>
            <a:endParaRPr lang="tr-TR" sz="2800" b="1" dirty="0" smtClean="0">
              <a:latin typeface="Arial" pitchFamily="34" charset="0"/>
              <a:cs typeface="Arial" pitchFamily="34" charset="0"/>
            </a:endParaRPr>
          </a:p>
          <a:p>
            <a:pPr fontAlgn="t"/>
            <a:r>
              <a:rPr lang="tr-TR" sz="2800" b="1" dirty="0" smtClean="0">
                <a:latin typeface="Arial" pitchFamily="34" charset="0"/>
                <a:cs typeface="Arial" pitchFamily="34" charset="0"/>
              </a:rPr>
              <a:t>Denetim Noksanlığı       </a:t>
            </a:r>
            <a:r>
              <a:rPr lang="tr-TR" sz="2800" dirty="0" smtClean="0">
                <a:latin typeface="Arial" pitchFamily="34" charset="0"/>
                <a:cs typeface="Arial" pitchFamily="34" charset="0"/>
                <a:hlinkClick r:id="rId3" action="ppaction://hlinkfile"/>
              </a:rPr>
              <a:t>Video 3</a:t>
            </a:r>
            <a:endParaRPr lang="tr-TR" sz="2800" dirty="0" smtClean="0">
              <a:latin typeface="Arial" pitchFamily="34" charset="0"/>
              <a:cs typeface="Arial" pitchFamily="34" charset="0"/>
            </a:endParaRPr>
          </a:p>
          <a:p>
            <a:pPr>
              <a:lnSpc>
                <a:spcPct val="150000"/>
              </a:lnSpc>
              <a:buClr>
                <a:srgbClr val="FF0000"/>
              </a:buClr>
            </a:pPr>
            <a:endParaRPr lang="tr-TR" sz="2800" dirty="0" smtClean="0">
              <a:latin typeface="Tahoma" pitchFamily="34" charset="0"/>
              <a:ea typeface="Tahoma" pitchFamily="34" charset="0"/>
              <a:cs typeface="Tahoma" pitchFamily="34" charset="0"/>
            </a:endParaRPr>
          </a:p>
          <a:p>
            <a:endParaRPr lang="tr-TR" sz="2800" dirty="0">
              <a:latin typeface="Arial" pitchFamily="34" charset="0"/>
              <a:cs typeface="Arial" pitchFamily="34" charset="0"/>
            </a:endParaRPr>
          </a:p>
        </p:txBody>
      </p:sp>
      <p:sp>
        <p:nvSpPr>
          <p:cNvPr id="10" name="9 Slayt Numarası Yer Tutucusu"/>
          <p:cNvSpPr>
            <a:spLocks noGrp="1"/>
          </p:cNvSpPr>
          <p:nvPr>
            <p:ph type="sldNum" sz="quarter" idx="12"/>
          </p:nvPr>
        </p:nvSpPr>
        <p:spPr/>
        <p:txBody>
          <a:bodyPr/>
          <a:lstStyle/>
          <a:p>
            <a:fld id="{9316056E-9595-4B2E-A17F-CDAFB21B2F8B}" type="slidenum">
              <a:rPr lang="tr-TR" smtClean="0"/>
              <a:pPr/>
              <a:t>38</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7924800" y="6356350"/>
            <a:ext cx="895672" cy="385017"/>
          </a:xfrm>
        </p:spPr>
        <p:txBody>
          <a:bodyPr/>
          <a:lstStyle/>
          <a:p>
            <a:fld id="{9316056E-9595-4B2E-A17F-CDAFB21B2F8B}" type="slidenum">
              <a:rPr lang="tr-TR" smtClean="0"/>
              <a:pPr/>
              <a:t>39</a:t>
            </a:fld>
            <a:r>
              <a:rPr lang="tr-TR" dirty="0" smtClean="0"/>
              <a:t>/57</a:t>
            </a:r>
          </a:p>
        </p:txBody>
      </p:sp>
      <p:sp>
        <p:nvSpPr>
          <p:cNvPr id="3" name="Başlık 1"/>
          <p:cNvSpPr txBox="1">
            <a:spLocks/>
          </p:cNvSpPr>
          <p:nvPr/>
        </p:nvSpPr>
        <p:spPr>
          <a:xfrm>
            <a:off x="611560" y="980728"/>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5" name="Rectangle 2"/>
          <p:cNvSpPr>
            <a:spLocks noGrp="1" noChangeArrowheads="1"/>
          </p:cNvSpPr>
          <p:nvPr/>
        </p:nvSpPr>
        <p:spPr bwMode="auto">
          <a:xfrm>
            <a:off x="1489298" y="701631"/>
            <a:ext cx="6021388" cy="572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tr-TR" sz="4000" b="1">
                <a:latin typeface="Times New Roman Tur" panose="02020603050405020304" pitchFamily="18" charset="0"/>
              </a:rPr>
              <a:t>KAYBEDEN KİM ?</a:t>
            </a:r>
          </a:p>
        </p:txBody>
      </p:sp>
      <p:sp>
        <p:nvSpPr>
          <p:cNvPr id="6" name="Rectangle 3"/>
          <p:cNvSpPr>
            <a:spLocks noGrp="1" noChangeArrowheads="1"/>
          </p:cNvSpPr>
          <p:nvPr/>
        </p:nvSpPr>
        <p:spPr bwMode="auto">
          <a:xfrm>
            <a:off x="272728" y="818049"/>
            <a:ext cx="4114800" cy="4704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marL="0" indent="0" algn="ctr" rtl="0" fontAlgn="base">
              <a:spcBef>
                <a:spcPct val="20000"/>
              </a:spcBef>
              <a:spcAft>
                <a:spcPct val="0"/>
              </a:spcAft>
              <a:buClr>
                <a:schemeClr val="accent2"/>
              </a:buClr>
              <a:buSzPct val="80000"/>
              <a:buFont typeface="Wingdings" panose="05000000000000000000" pitchFamily="2" charset="2"/>
              <a:buNone/>
              <a:defRPr sz="3200" kern="1200">
                <a:solidFill>
                  <a:schemeClr val="tx1"/>
                </a:solidFill>
                <a:latin typeface="+mn-lt"/>
                <a:ea typeface="+mn-ea"/>
                <a:cs typeface="+mn-cs"/>
              </a:defRPr>
            </a:lvl1pPr>
            <a:lvl2pPr marL="742950" indent="-285750" algn="l" rtl="0" fontAlgn="base">
              <a:spcBef>
                <a:spcPct val="20000"/>
              </a:spcBef>
              <a:spcAft>
                <a:spcPct val="0"/>
              </a:spcAft>
              <a:buClr>
                <a:schemeClr val="tx1"/>
              </a:buClr>
              <a:buSzPct val="90000"/>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fontAlgn="base">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tr-TR" sz="2400" b="1" dirty="0">
                <a:solidFill>
                  <a:srgbClr val="FF0000"/>
                </a:solidFill>
                <a:effectLst>
                  <a:outerShdw blurRad="38100" dist="38100" dir="2700000" algn="tl">
                    <a:srgbClr val="000000"/>
                  </a:outerShdw>
                </a:effectLst>
                <a:latin typeface="Times New Roman Tur" panose="02020603050405020304" pitchFamily="18" charset="0"/>
              </a:rPr>
              <a:t>1.ÇALIŞAN</a:t>
            </a:r>
          </a:p>
          <a:p>
            <a:pPr algn="l"/>
            <a:r>
              <a:rPr lang="tr-TR" sz="2000" b="1" dirty="0"/>
              <a:t>ACI ÇEKME</a:t>
            </a:r>
          </a:p>
          <a:p>
            <a:pPr algn="l"/>
            <a:r>
              <a:rPr lang="tr-TR" sz="2000" b="1" dirty="0"/>
              <a:t>GELİR KAYBI</a:t>
            </a:r>
          </a:p>
          <a:p>
            <a:pPr algn="l"/>
            <a:r>
              <a:rPr lang="tr-TR" sz="2000" b="1" dirty="0"/>
              <a:t>BİR OLASILIKLA İŞİNİ KAYBETME</a:t>
            </a:r>
          </a:p>
          <a:p>
            <a:pPr algn="l"/>
            <a:r>
              <a:rPr lang="tr-TR" sz="2000" b="1" dirty="0"/>
              <a:t>SİGORTALI DEĞİLSE TEDAVİ GİDERLERİNİ KARŞILAMA</a:t>
            </a:r>
          </a:p>
          <a:p>
            <a:pPr algn="l"/>
            <a:r>
              <a:rPr lang="tr-TR" sz="2000" b="1" dirty="0"/>
              <a:t>SİGORTALIYSA YETERSİZ TEDAVİ</a:t>
            </a:r>
          </a:p>
          <a:p>
            <a:pPr algn="l"/>
            <a:r>
              <a:rPr lang="tr-TR" sz="2000" b="1" dirty="0"/>
              <a:t>AİLEVİ SIKINTILAR</a:t>
            </a:r>
          </a:p>
        </p:txBody>
      </p:sp>
      <p:sp>
        <p:nvSpPr>
          <p:cNvPr id="7" name="Rectangle 4"/>
          <p:cNvSpPr>
            <a:spLocks noChangeArrowheads="1"/>
          </p:cNvSpPr>
          <p:nvPr/>
        </p:nvSpPr>
        <p:spPr bwMode="auto">
          <a:xfrm>
            <a:off x="4935908" y="1116670"/>
            <a:ext cx="4419600" cy="4195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nchor="ctr"/>
          <a:lstStyle>
            <a:defPPr>
              <a:defRPr lang="tr-TR"/>
            </a:defPPr>
            <a:lvl1pPr algn="ctr" rtl="0" fontAlgn="base">
              <a:spcBef>
                <a:spcPct val="0"/>
              </a:spcBef>
              <a:spcAft>
                <a:spcPct val="0"/>
              </a:spcAft>
              <a:defRPr sz="5400" b="1" kern="1200">
                <a:solidFill>
                  <a:srgbClr val="8F1348"/>
                </a:solidFill>
                <a:effectLst>
                  <a:outerShdw blurRad="38100" dist="38100" dir="2700000" algn="tl">
                    <a:srgbClr val="000000">
                      <a:alpha val="43137"/>
                    </a:srgbClr>
                  </a:outerShdw>
                </a:effectLst>
                <a:latin typeface="Swis721 BdOul BT" pitchFamily="82" charset="0"/>
                <a:ea typeface="+mn-ea"/>
                <a:cs typeface="+mn-cs"/>
              </a:defRPr>
            </a:lvl1pPr>
            <a:lvl2pPr marL="457200" algn="ctr" rtl="0" fontAlgn="base">
              <a:spcBef>
                <a:spcPct val="0"/>
              </a:spcBef>
              <a:spcAft>
                <a:spcPct val="0"/>
              </a:spcAft>
              <a:defRPr sz="5400" b="1" kern="1200">
                <a:solidFill>
                  <a:srgbClr val="8F1348"/>
                </a:solidFill>
                <a:effectLst>
                  <a:outerShdw blurRad="38100" dist="38100" dir="2700000" algn="tl">
                    <a:srgbClr val="000000">
                      <a:alpha val="43137"/>
                    </a:srgbClr>
                  </a:outerShdw>
                </a:effectLst>
                <a:latin typeface="Swis721 BdOul BT" pitchFamily="82" charset="0"/>
                <a:ea typeface="+mn-ea"/>
                <a:cs typeface="+mn-cs"/>
              </a:defRPr>
            </a:lvl2pPr>
            <a:lvl3pPr marL="914400" algn="ctr" rtl="0" fontAlgn="base">
              <a:spcBef>
                <a:spcPct val="0"/>
              </a:spcBef>
              <a:spcAft>
                <a:spcPct val="0"/>
              </a:spcAft>
              <a:defRPr sz="5400" b="1" kern="1200">
                <a:solidFill>
                  <a:srgbClr val="8F1348"/>
                </a:solidFill>
                <a:effectLst>
                  <a:outerShdw blurRad="38100" dist="38100" dir="2700000" algn="tl">
                    <a:srgbClr val="000000">
                      <a:alpha val="43137"/>
                    </a:srgbClr>
                  </a:outerShdw>
                </a:effectLst>
                <a:latin typeface="Swis721 BdOul BT" pitchFamily="82" charset="0"/>
                <a:ea typeface="+mn-ea"/>
                <a:cs typeface="+mn-cs"/>
              </a:defRPr>
            </a:lvl3pPr>
            <a:lvl4pPr marL="1371600" algn="ctr" rtl="0" fontAlgn="base">
              <a:spcBef>
                <a:spcPct val="0"/>
              </a:spcBef>
              <a:spcAft>
                <a:spcPct val="0"/>
              </a:spcAft>
              <a:defRPr sz="5400" b="1" kern="1200">
                <a:solidFill>
                  <a:srgbClr val="8F1348"/>
                </a:solidFill>
                <a:effectLst>
                  <a:outerShdw blurRad="38100" dist="38100" dir="2700000" algn="tl">
                    <a:srgbClr val="000000">
                      <a:alpha val="43137"/>
                    </a:srgbClr>
                  </a:outerShdw>
                </a:effectLst>
                <a:latin typeface="Swis721 BdOul BT" pitchFamily="82" charset="0"/>
                <a:ea typeface="+mn-ea"/>
                <a:cs typeface="+mn-cs"/>
              </a:defRPr>
            </a:lvl4pPr>
            <a:lvl5pPr marL="1828800" algn="ctr" rtl="0" fontAlgn="base">
              <a:spcBef>
                <a:spcPct val="0"/>
              </a:spcBef>
              <a:spcAft>
                <a:spcPct val="0"/>
              </a:spcAft>
              <a:defRPr sz="5400" b="1" kern="1200">
                <a:solidFill>
                  <a:srgbClr val="8F1348"/>
                </a:solidFill>
                <a:effectLst>
                  <a:outerShdw blurRad="38100" dist="38100" dir="2700000" algn="tl">
                    <a:srgbClr val="000000">
                      <a:alpha val="43137"/>
                    </a:srgbClr>
                  </a:outerShdw>
                </a:effectLst>
                <a:latin typeface="Swis721 BdOul BT" pitchFamily="82" charset="0"/>
                <a:ea typeface="+mn-ea"/>
                <a:cs typeface="+mn-cs"/>
              </a:defRPr>
            </a:lvl5pPr>
            <a:lvl6pPr marL="2286000" algn="l" defTabSz="914400" rtl="0" eaLnBrk="1" latinLnBrk="0" hangingPunct="1">
              <a:defRPr sz="5400" b="1" kern="1200">
                <a:solidFill>
                  <a:srgbClr val="8F1348"/>
                </a:solidFill>
                <a:effectLst>
                  <a:outerShdw blurRad="38100" dist="38100" dir="2700000" algn="tl">
                    <a:srgbClr val="000000">
                      <a:alpha val="43137"/>
                    </a:srgbClr>
                  </a:outerShdw>
                </a:effectLst>
                <a:latin typeface="Swis721 BdOul BT" pitchFamily="82" charset="0"/>
                <a:ea typeface="+mn-ea"/>
                <a:cs typeface="+mn-cs"/>
              </a:defRPr>
            </a:lvl6pPr>
            <a:lvl7pPr marL="2743200" algn="l" defTabSz="914400" rtl="0" eaLnBrk="1" latinLnBrk="0" hangingPunct="1">
              <a:defRPr sz="5400" b="1" kern="1200">
                <a:solidFill>
                  <a:srgbClr val="8F1348"/>
                </a:solidFill>
                <a:effectLst>
                  <a:outerShdw blurRad="38100" dist="38100" dir="2700000" algn="tl">
                    <a:srgbClr val="000000">
                      <a:alpha val="43137"/>
                    </a:srgbClr>
                  </a:outerShdw>
                </a:effectLst>
                <a:latin typeface="Swis721 BdOul BT" pitchFamily="82" charset="0"/>
                <a:ea typeface="+mn-ea"/>
                <a:cs typeface="+mn-cs"/>
              </a:defRPr>
            </a:lvl7pPr>
            <a:lvl8pPr marL="3200400" algn="l" defTabSz="914400" rtl="0" eaLnBrk="1" latinLnBrk="0" hangingPunct="1">
              <a:defRPr sz="5400" b="1" kern="1200">
                <a:solidFill>
                  <a:srgbClr val="8F1348"/>
                </a:solidFill>
                <a:effectLst>
                  <a:outerShdw blurRad="38100" dist="38100" dir="2700000" algn="tl">
                    <a:srgbClr val="000000">
                      <a:alpha val="43137"/>
                    </a:srgbClr>
                  </a:outerShdw>
                </a:effectLst>
                <a:latin typeface="Swis721 BdOul BT" pitchFamily="82" charset="0"/>
                <a:ea typeface="+mn-ea"/>
                <a:cs typeface="+mn-cs"/>
              </a:defRPr>
            </a:lvl8pPr>
            <a:lvl9pPr marL="3657600" algn="l" defTabSz="914400" rtl="0" eaLnBrk="1" latinLnBrk="0" hangingPunct="1">
              <a:defRPr sz="5400" b="1" kern="1200">
                <a:solidFill>
                  <a:srgbClr val="8F1348"/>
                </a:solidFill>
                <a:effectLst>
                  <a:outerShdw blurRad="38100" dist="38100" dir="2700000" algn="tl">
                    <a:srgbClr val="000000">
                      <a:alpha val="43137"/>
                    </a:srgbClr>
                  </a:outerShdw>
                </a:effectLst>
                <a:latin typeface="Swis721 BdOul BT" pitchFamily="82" charset="0"/>
                <a:ea typeface="+mn-ea"/>
                <a:cs typeface="+mn-cs"/>
              </a:defRPr>
            </a:lvl9pPr>
          </a:lstStyle>
          <a:p>
            <a:pPr>
              <a:buClr>
                <a:schemeClr val="accent2"/>
              </a:buClr>
              <a:buSzPct val="80000"/>
              <a:buFont typeface="Wingdings" panose="05000000000000000000" pitchFamily="2" charset="2"/>
              <a:buNone/>
            </a:pPr>
            <a:r>
              <a:rPr lang="tr-TR" sz="2400" dirty="0">
                <a:solidFill>
                  <a:srgbClr val="FF0000"/>
                </a:solidFill>
                <a:effectLst>
                  <a:outerShdw blurRad="38100" dist="38100" dir="2700000" algn="tl">
                    <a:srgbClr val="000000"/>
                  </a:outerShdw>
                </a:effectLst>
                <a:latin typeface="Times New Roman Tur" panose="02020603050405020304" pitchFamily="18" charset="0"/>
              </a:rPr>
              <a:t>2.İŞVEREN</a:t>
            </a:r>
          </a:p>
          <a:p>
            <a:pPr algn="l">
              <a:spcBef>
                <a:spcPct val="20000"/>
              </a:spcBef>
              <a:buClr>
                <a:schemeClr val="accent2"/>
              </a:buClr>
              <a:buSzPct val="80000"/>
              <a:buFont typeface="Wingdings" panose="05000000000000000000" pitchFamily="2" charset="2"/>
              <a:buNone/>
            </a:pPr>
            <a:r>
              <a:rPr lang="tr-TR" sz="2000" dirty="0">
                <a:solidFill>
                  <a:schemeClr val="tx1"/>
                </a:solidFill>
                <a:effectLst/>
                <a:latin typeface="Times New Roman" panose="02020603050405020304" pitchFamily="18" charset="0"/>
              </a:rPr>
              <a:t>İŞ GÜCÜ KAYBI</a:t>
            </a:r>
          </a:p>
          <a:p>
            <a:pPr algn="l">
              <a:spcBef>
                <a:spcPct val="20000"/>
              </a:spcBef>
              <a:buClr>
                <a:schemeClr val="accent2"/>
              </a:buClr>
              <a:buSzPct val="80000"/>
              <a:buFont typeface="Wingdings" panose="05000000000000000000" pitchFamily="2" charset="2"/>
              <a:buNone/>
            </a:pPr>
            <a:r>
              <a:rPr lang="tr-TR" sz="2000" dirty="0">
                <a:solidFill>
                  <a:schemeClr val="tx1"/>
                </a:solidFill>
                <a:effectLst/>
                <a:latin typeface="Times New Roman" panose="02020603050405020304" pitchFamily="18" charset="0"/>
              </a:rPr>
              <a:t>TEDAVİ ÖDEMELERİ VE TAZMİNAT</a:t>
            </a:r>
          </a:p>
          <a:p>
            <a:pPr algn="l">
              <a:spcBef>
                <a:spcPct val="20000"/>
              </a:spcBef>
              <a:buClr>
                <a:schemeClr val="accent2"/>
              </a:buClr>
              <a:buSzPct val="80000"/>
              <a:buFont typeface="Wingdings" panose="05000000000000000000" pitchFamily="2" charset="2"/>
              <a:buNone/>
            </a:pPr>
            <a:r>
              <a:rPr lang="tr-TR" sz="2000" dirty="0">
                <a:solidFill>
                  <a:schemeClr val="tx1"/>
                </a:solidFill>
                <a:effectLst/>
                <a:latin typeface="Times New Roman" panose="02020603050405020304" pitchFamily="18" charset="0"/>
              </a:rPr>
              <a:t>HASAR GÖREN EKİPMANIN TAMİRİ/YENİLENMESİ</a:t>
            </a:r>
          </a:p>
          <a:p>
            <a:pPr algn="l">
              <a:spcBef>
                <a:spcPct val="20000"/>
              </a:spcBef>
              <a:buClr>
                <a:schemeClr val="accent2"/>
              </a:buClr>
              <a:buSzPct val="80000"/>
              <a:buFont typeface="Wingdings" panose="05000000000000000000" pitchFamily="2" charset="2"/>
              <a:buNone/>
            </a:pPr>
            <a:r>
              <a:rPr lang="tr-TR" sz="2000" dirty="0">
                <a:solidFill>
                  <a:schemeClr val="tx1"/>
                </a:solidFill>
                <a:effectLst/>
                <a:latin typeface="Times New Roman" panose="02020603050405020304" pitchFamily="18" charset="0"/>
              </a:rPr>
              <a:t>ÜRETİMDE DURMA</a:t>
            </a:r>
          </a:p>
          <a:p>
            <a:pPr algn="l">
              <a:spcBef>
                <a:spcPct val="20000"/>
              </a:spcBef>
              <a:buClr>
                <a:schemeClr val="accent2"/>
              </a:buClr>
              <a:buSzPct val="80000"/>
              <a:buFont typeface="Wingdings" panose="05000000000000000000" pitchFamily="2" charset="2"/>
              <a:buNone/>
            </a:pPr>
            <a:r>
              <a:rPr lang="tr-TR" sz="2000" dirty="0">
                <a:solidFill>
                  <a:schemeClr val="tx1"/>
                </a:solidFill>
                <a:effectLst/>
                <a:latin typeface="Times New Roman" panose="02020603050405020304" pitchFamily="18" charset="0"/>
              </a:rPr>
              <a:t>İŞ VERİMİNİN AZALMASI</a:t>
            </a:r>
          </a:p>
          <a:p>
            <a:pPr algn="l">
              <a:spcBef>
                <a:spcPct val="20000"/>
              </a:spcBef>
              <a:buClr>
                <a:schemeClr val="accent2"/>
              </a:buClr>
              <a:buSzPct val="80000"/>
              <a:buFont typeface="Wingdings" panose="05000000000000000000" pitchFamily="2" charset="2"/>
              <a:buNone/>
            </a:pPr>
            <a:r>
              <a:rPr lang="tr-TR" sz="2000" dirty="0">
                <a:solidFill>
                  <a:schemeClr val="tx1"/>
                </a:solidFill>
                <a:effectLst/>
                <a:latin typeface="Times New Roman" panose="02020603050405020304" pitchFamily="18" charset="0"/>
              </a:rPr>
              <a:t>PERSONEL MOTİVASYONUNDA OLUMSUZ ETKİ</a:t>
            </a:r>
          </a:p>
          <a:p>
            <a:pPr algn="l">
              <a:spcBef>
                <a:spcPct val="20000"/>
              </a:spcBef>
              <a:buClr>
                <a:schemeClr val="accent2"/>
              </a:buClr>
              <a:buSzPct val="80000"/>
              <a:buFont typeface="Wingdings" panose="05000000000000000000" pitchFamily="2" charset="2"/>
              <a:buNone/>
            </a:pPr>
            <a:r>
              <a:rPr lang="tr-TR" sz="2000" dirty="0">
                <a:solidFill>
                  <a:schemeClr val="tx1"/>
                </a:solidFill>
                <a:effectLst/>
                <a:latin typeface="Times New Roman" panose="02020603050405020304" pitchFamily="18" charset="0"/>
              </a:rPr>
              <a:t>TERMİNDE GECİKME</a:t>
            </a:r>
          </a:p>
        </p:txBody>
      </p:sp>
      <p:sp>
        <p:nvSpPr>
          <p:cNvPr id="8" name="Rectangle 6"/>
          <p:cNvSpPr>
            <a:spLocks noChangeArrowheads="1"/>
          </p:cNvSpPr>
          <p:nvPr/>
        </p:nvSpPr>
        <p:spPr bwMode="auto">
          <a:xfrm>
            <a:off x="0" y="5082831"/>
            <a:ext cx="3962400" cy="508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nchor="b"/>
          <a:lstStyle>
            <a:defPPr>
              <a:defRPr lang="tr-TR"/>
            </a:defPPr>
            <a:lvl1pPr algn="ctr" rtl="0" fontAlgn="base">
              <a:spcBef>
                <a:spcPct val="0"/>
              </a:spcBef>
              <a:spcAft>
                <a:spcPct val="0"/>
              </a:spcAft>
              <a:defRPr sz="5400" b="1" kern="1200">
                <a:solidFill>
                  <a:srgbClr val="8F1348"/>
                </a:solidFill>
                <a:effectLst>
                  <a:outerShdw blurRad="38100" dist="38100" dir="2700000" algn="tl">
                    <a:srgbClr val="000000">
                      <a:alpha val="43137"/>
                    </a:srgbClr>
                  </a:outerShdw>
                </a:effectLst>
                <a:latin typeface="Swis721 BdOul BT" pitchFamily="82" charset="0"/>
                <a:ea typeface="+mn-ea"/>
                <a:cs typeface="+mn-cs"/>
              </a:defRPr>
            </a:lvl1pPr>
            <a:lvl2pPr marL="457200" algn="ctr" rtl="0" fontAlgn="base">
              <a:spcBef>
                <a:spcPct val="0"/>
              </a:spcBef>
              <a:spcAft>
                <a:spcPct val="0"/>
              </a:spcAft>
              <a:defRPr sz="5400" b="1" kern="1200">
                <a:solidFill>
                  <a:srgbClr val="8F1348"/>
                </a:solidFill>
                <a:effectLst>
                  <a:outerShdw blurRad="38100" dist="38100" dir="2700000" algn="tl">
                    <a:srgbClr val="000000">
                      <a:alpha val="43137"/>
                    </a:srgbClr>
                  </a:outerShdw>
                </a:effectLst>
                <a:latin typeface="Swis721 BdOul BT" pitchFamily="82" charset="0"/>
                <a:ea typeface="+mn-ea"/>
                <a:cs typeface="+mn-cs"/>
              </a:defRPr>
            </a:lvl2pPr>
            <a:lvl3pPr marL="914400" algn="ctr" rtl="0" fontAlgn="base">
              <a:spcBef>
                <a:spcPct val="0"/>
              </a:spcBef>
              <a:spcAft>
                <a:spcPct val="0"/>
              </a:spcAft>
              <a:defRPr sz="5400" b="1" kern="1200">
                <a:solidFill>
                  <a:srgbClr val="8F1348"/>
                </a:solidFill>
                <a:effectLst>
                  <a:outerShdw blurRad="38100" dist="38100" dir="2700000" algn="tl">
                    <a:srgbClr val="000000">
                      <a:alpha val="43137"/>
                    </a:srgbClr>
                  </a:outerShdw>
                </a:effectLst>
                <a:latin typeface="Swis721 BdOul BT" pitchFamily="82" charset="0"/>
                <a:ea typeface="+mn-ea"/>
                <a:cs typeface="+mn-cs"/>
              </a:defRPr>
            </a:lvl3pPr>
            <a:lvl4pPr marL="1371600" algn="ctr" rtl="0" fontAlgn="base">
              <a:spcBef>
                <a:spcPct val="0"/>
              </a:spcBef>
              <a:spcAft>
                <a:spcPct val="0"/>
              </a:spcAft>
              <a:defRPr sz="5400" b="1" kern="1200">
                <a:solidFill>
                  <a:srgbClr val="8F1348"/>
                </a:solidFill>
                <a:effectLst>
                  <a:outerShdw blurRad="38100" dist="38100" dir="2700000" algn="tl">
                    <a:srgbClr val="000000">
                      <a:alpha val="43137"/>
                    </a:srgbClr>
                  </a:outerShdw>
                </a:effectLst>
                <a:latin typeface="Swis721 BdOul BT" pitchFamily="82" charset="0"/>
                <a:ea typeface="+mn-ea"/>
                <a:cs typeface="+mn-cs"/>
              </a:defRPr>
            </a:lvl4pPr>
            <a:lvl5pPr marL="1828800" algn="ctr" rtl="0" fontAlgn="base">
              <a:spcBef>
                <a:spcPct val="0"/>
              </a:spcBef>
              <a:spcAft>
                <a:spcPct val="0"/>
              </a:spcAft>
              <a:defRPr sz="5400" b="1" kern="1200">
                <a:solidFill>
                  <a:srgbClr val="8F1348"/>
                </a:solidFill>
                <a:effectLst>
                  <a:outerShdw blurRad="38100" dist="38100" dir="2700000" algn="tl">
                    <a:srgbClr val="000000">
                      <a:alpha val="43137"/>
                    </a:srgbClr>
                  </a:outerShdw>
                </a:effectLst>
                <a:latin typeface="Swis721 BdOul BT" pitchFamily="82" charset="0"/>
                <a:ea typeface="+mn-ea"/>
                <a:cs typeface="+mn-cs"/>
              </a:defRPr>
            </a:lvl5pPr>
            <a:lvl6pPr marL="2286000" algn="l" defTabSz="914400" rtl="0" eaLnBrk="1" latinLnBrk="0" hangingPunct="1">
              <a:defRPr sz="5400" b="1" kern="1200">
                <a:solidFill>
                  <a:srgbClr val="8F1348"/>
                </a:solidFill>
                <a:effectLst>
                  <a:outerShdw blurRad="38100" dist="38100" dir="2700000" algn="tl">
                    <a:srgbClr val="000000">
                      <a:alpha val="43137"/>
                    </a:srgbClr>
                  </a:outerShdw>
                </a:effectLst>
                <a:latin typeface="Swis721 BdOul BT" pitchFamily="82" charset="0"/>
                <a:ea typeface="+mn-ea"/>
                <a:cs typeface="+mn-cs"/>
              </a:defRPr>
            </a:lvl6pPr>
            <a:lvl7pPr marL="2743200" algn="l" defTabSz="914400" rtl="0" eaLnBrk="1" latinLnBrk="0" hangingPunct="1">
              <a:defRPr sz="5400" b="1" kern="1200">
                <a:solidFill>
                  <a:srgbClr val="8F1348"/>
                </a:solidFill>
                <a:effectLst>
                  <a:outerShdw blurRad="38100" dist="38100" dir="2700000" algn="tl">
                    <a:srgbClr val="000000">
                      <a:alpha val="43137"/>
                    </a:srgbClr>
                  </a:outerShdw>
                </a:effectLst>
                <a:latin typeface="Swis721 BdOul BT" pitchFamily="82" charset="0"/>
                <a:ea typeface="+mn-ea"/>
                <a:cs typeface="+mn-cs"/>
              </a:defRPr>
            </a:lvl7pPr>
            <a:lvl8pPr marL="3200400" algn="l" defTabSz="914400" rtl="0" eaLnBrk="1" latinLnBrk="0" hangingPunct="1">
              <a:defRPr sz="5400" b="1" kern="1200">
                <a:solidFill>
                  <a:srgbClr val="8F1348"/>
                </a:solidFill>
                <a:effectLst>
                  <a:outerShdw blurRad="38100" dist="38100" dir="2700000" algn="tl">
                    <a:srgbClr val="000000">
                      <a:alpha val="43137"/>
                    </a:srgbClr>
                  </a:outerShdw>
                </a:effectLst>
                <a:latin typeface="Swis721 BdOul BT" pitchFamily="82" charset="0"/>
                <a:ea typeface="+mn-ea"/>
                <a:cs typeface="+mn-cs"/>
              </a:defRPr>
            </a:lvl8pPr>
            <a:lvl9pPr marL="3657600" algn="l" defTabSz="914400" rtl="0" eaLnBrk="1" latinLnBrk="0" hangingPunct="1">
              <a:defRPr sz="5400" b="1" kern="1200">
                <a:solidFill>
                  <a:srgbClr val="8F1348"/>
                </a:solidFill>
                <a:effectLst>
                  <a:outerShdw blurRad="38100" dist="38100" dir="2700000" algn="tl">
                    <a:srgbClr val="000000">
                      <a:alpha val="43137"/>
                    </a:srgbClr>
                  </a:outerShdw>
                </a:effectLst>
                <a:latin typeface="Swis721 BdOul BT" pitchFamily="82" charset="0"/>
                <a:ea typeface="+mn-ea"/>
                <a:cs typeface="+mn-cs"/>
              </a:defRPr>
            </a:lvl9pPr>
          </a:lstStyle>
          <a:p>
            <a:r>
              <a:rPr lang="tr-TR" sz="2400" dirty="0">
                <a:solidFill>
                  <a:srgbClr val="FF0000"/>
                </a:solidFill>
                <a:effectLst>
                  <a:outerShdw blurRad="38100" dist="38100" dir="2700000" algn="tl">
                    <a:srgbClr val="000000"/>
                  </a:outerShdw>
                </a:effectLst>
                <a:latin typeface="Times New Roman Tur" panose="02020603050405020304" pitchFamily="18" charset="0"/>
              </a:rPr>
              <a:t>3.ÜLKE EKONOMİSİ</a:t>
            </a:r>
          </a:p>
        </p:txBody>
      </p:sp>
      <p:sp>
        <p:nvSpPr>
          <p:cNvPr id="9" name="Rectangle 7"/>
          <p:cNvSpPr>
            <a:spLocks noChangeArrowheads="1"/>
          </p:cNvSpPr>
          <p:nvPr/>
        </p:nvSpPr>
        <p:spPr bwMode="auto">
          <a:xfrm>
            <a:off x="4685580" y="5053470"/>
            <a:ext cx="3962400" cy="5379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nchor="b"/>
          <a:lstStyle>
            <a:defPPr>
              <a:defRPr lang="tr-TR"/>
            </a:defPPr>
            <a:lvl1pPr algn="ctr" rtl="0" fontAlgn="base">
              <a:spcBef>
                <a:spcPct val="0"/>
              </a:spcBef>
              <a:spcAft>
                <a:spcPct val="0"/>
              </a:spcAft>
              <a:defRPr sz="5400" b="1" kern="1200">
                <a:solidFill>
                  <a:srgbClr val="8F1348"/>
                </a:solidFill>
                <a:effectLst>
                  <a:outerShdw blurRad="38100" dist="38100" dir="2700000" algn="tl">
                    <a:srgbClr val="000000">
                      <a:alpha val="43137"/>
                    </a:srgbClr>
                  </a:outerShdw>
                </a:effectLst>
                <a:latin typeface="Swis721 BdOul BT" pitchFamily="82" charset="0"/>
                <a:ea typeface="+mn-ea"/>
                <a:cs typeface="+mn-cs"/>
              </a:defRPr>
            </a:lvl1pPr>
            <a:lvl2pPr marL="457200" algn="ctr" rtl="0" fontAlgn="base">
              <a:spcBef>
                <a:spcPct val="0"/>
              </a:spcBef>
              <a:spcAft>
                <a:spcPct val="0"/>
              </a:spcAft>
              <a:defRPr sz="5400" b="1" kern="1200">
                <a:solidFill>
                  <a:srgbClr val="8F1348"/>
                </a:solidFill>
                <a:effectLst>
                  <a:outerShdw blurRad="38100" dist="38100" dir="2700000" algn="tl">
                    <a:srgbClr val="000000">
                      <a:alpha val="43137"/>
                    </a:srgbClr>
                  </a:outerShdw>
                </a:effectLst>
                <a:latin typeface="Swis721 BdOul BT" pitchFamily="82" charset="0"/>
                <a:ea typeface="+mn-ea"/>
                <a:cs typeface="+mn-cs"/>
              </a:defRPr>
            </a:lvl2pPr>
            <a:lvl3pPr marL="914400" algn="ctr" rtl="0" fontAlgn="base">
              <a:spcBef>
                <a:spcPct val="0"/>
              </a:spcBef>
              <a:spcAft>
                <a:spcPct val="0"/>
              </a:spcAft>
              <a:defRPr sz="5400" b="1" kern="1200">
                <a:solidFill>
                  <a:srgbClr val="8F1348"/>
                </a:solidFill>
                <a:effectLst>
                  <a:outerShdw blurRad="38100" dist="38100" dir="2700000" algn="tl">
                    <a:srgbClr val="000000">
                      <a:alpha val="43137"/>
                    </a:srgbClr>
                  </a:outerShdw>
                </a:effectLst>
                <a:latin typeface="Swis721 BdOul BT" pitchFamily="82" charset="0"/>
                <a:ea typeface="+mn-ea"/>
                <a:cs typeface="+mn-cs"/>
              </a:defRPr>
            </a:lvl3pPr>
            <a:lvl4pPr marL="1371600" algn="ctr" rtl="0" fontAlgn="base">
              <a:spcBef>
                <a:spcPct val="0"/>
              </a:spcBef>
              <a:spcAft>
                <a:spcPct val="0"/>
              </a:spcAft>
              <a:defRPr sz="5400" b="1" kern="1200">
                <a:solidFill>
                  <a:srgbClr val="8F1348"/>
                </a:solidFill>
                <a:effectLst>
                  <a:outerShdw blurRad="38100" dist="38100" dir="2700000" algn="tl">
                    <a:srgbClr val="000000">
                      <a:alpha val="43137"/>
                    </a:srgbClr>
                  </a:outerShdw>
                </a:effectLst>
                <a:latin typeface="Swis721 BdOul BT" pitchFamily="82" charset="0"/>
                <a:ea typeface="+mn-ea"/>
                <a:cs typeface="+mn-cs"/>
              </a:defRPr>
            </a:lvl4pPr>
            <a:lvl5pPr marL="1828800" algn="ctr" rtl="0" fontAlgn="base">
              <a:spcBef>
                <a:spcPct val="0"/>
              </a:spcBef>
              <a:spcAft>
                <a:spcPct val="0"/>
              </a:spcAft>
              <a:defRPr sz="5400" b="1" kern="1200">
                <a:solidFill>
                  <a:srgbClr val="8F1348"/>
                </a:solidFill>
                <a:effectLst>
                  <a:outerShdw blurRad="38100" dist="38100" dir="2700000" algn="tl">
                    <a:srgbClr val="000000">
                      <a:alpha val="43137"/>
                    </a:srgbClr>
                  </a:outerShdw>
                </a:effectLst>
                <a:latin typeface="Swis721 BdOul BT" pitchFamily="82" charset="0"/>
                <a:ea typeface="+mn-ea"/>
                <a:cs typeface="+mn-cs"/>
              </a:defRPr>
            </a:lvl5pPr>
            <a:lvl6pPr marL="2286000" algn="l" defTabSz="914400" rtl="0" eaLnBrk="1" latinLnBrk="0" hangingPunct="1">
              <a:defRPr sz="5400" b="1" kern="1200">
                <a:solidFill>
                  <a:srgbClr val="8F1348"/>
                </a:solidFill>
                <a:effectLst>
                  <a:outerShdw blurRad="38100" dist="38100" dir="2700000" algn="tl">
                    <a:srgbClr val="000000">
                      <a:alpha val="43137"/>
                    </a:srgbClr>
                  </a:outerShdw>
                </a:effectLst>
                <a:latin typeface="Swis721 BdOul BT" pitchFamily="82" charset="0"/>
                <a:ea typeface="+mn-ea"/>
                <a:cs typeface="+mn-cs"/>
              </a:defRPr>
            </a:lvl6pPr>
            <a:lvl7pPr marL="2743200" algn="l" defTabSz="914400" rtl="0" eaLnBrk="1" latinLnBrk="0" hangingPunct="1">
              <a:defRPr sz="5400" b="1" kern="1200">
                <a:solidFill>
                  <a:srgbClr val="8F1348"/>
                </a:solidFill>
                <a:effectLst>
                  <a:outerShdw blurRad="38100" dist="38100" dir="2700000" algn="tl">
                    <a:srgbClr val="000000">
                      <a:alpha val="43137"/>
                    </a:srgbClr>
                  </a:outerShdw>
                </a:effectLst>
                <a:latin typeface="Swis721 BdOul BT" pitchFamily="82" charset="0"/>
                <a:ea typeface="+mn-ea"/>
                <a:cs typeface="+mn-cs"/>
              </a:defRPr>
            </a:lvl7pPr>
            <a:lvl8pPr marL="3200400" algn="l" defTabSz="914400" rtl="0" eaLnBrk="1" latinLnBrk="0" hangingPunct="1">
              <a:defRPr sz="5400" b="1" kern="1200">
                <a:solidFill>
                  <a:srgbClr val="8F1348"/>
                </a:solidFill>
                <a:effectLst>
                  <a:outerShdw blurRad="38100" dist="38100" dir="2700000" algn="tl">
                    <a:srgbClr val="000000">
                      <a:alpha val="43137"/>
                    </a:srgbClr>
                  </a:outerShdw>
                </a:effectLst>
                <a:latin typeface="Swis721 BdOul BT" pitchFamily="82" charset="0"/>
                <a:ea typeface="+mn-ea"/>
                <a:cs typeface="+mn-cs"/>
              </a:defRPr>
            </a:lvl8pPr>
            <a:lvl9pPr marL="3657600" algn="l" defTabSz="914400" rtl="0" eaLnBrk="1" latinLnBrk="0" hangingPunct="1">
              <a:defRPr sz="5400" b="1" kern="1200">
                <a:solidFill>
                  <a:srgbClr val="8F1348"/>
                </a:solidFill>
                <a:effectLst>
                  <a:outerShdw blurRad="38100" dist="38100" dir="2700000" algn="tl">
                    <a:srgbClr val="000000">
                      <a:alpha val="43137"/>
                    </a:srgbClr>
                  </a:outerShdw>
                </a:effectLst>
                <a:latin typeface="Swis721 BdOul BT" pitchFamily="82" charset="0"/>
                <a:ea typeface="+mn-ea"/>
                <a:cs typeface="+mn-cs"/>
              </a:defRPr>
            </a:lvl9pPr>
          </a:lstStyle>
          <a:p>
            <a:r>
              <a:rPr lang="tr-TR" sz="2400" dirty="0">
                <a:solidFill>
                  <a:srgbClr val="FF0000"/>
                </a:solidFill>
                <a:effectLst>
                  <a:outerShdw blurRad="38100" dist="38100" dir="2700000" algn="tl">
                    <a:srgbClr val="000000"/>
                  </a:outerShdw>
                </a:effectLst>
                <a:latin typeface="Times New Roman Tur" panose="02020603050405020304" pitchFamily="18" charset="0"/>
              </a:rPr>
              <a:t>4.TOPLUM</a:t>
            </a:r>
          </a:p>
        </p:txBody>
      </p:sp>
    </p:spTree>
    <p:extLst>
      <p:ext uri="{BB962C8B-B14F-4D97-AF65-F5344CB8AC3E}">
        <p14:creationId xmlns:p14="http://schemas.microsoft.com/office/powerpoint/2010/main" xmlns="" val="101319017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611560" y="1340768"/>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dirty="0" smtClean="0">
                <a:solidFill>
                  <a:srgbClr val="FF0000"/>
                </a:solidFill>
                <a:latin typeface="Arial" pitchFamily="34" charset="0"/>
                <a:ea typeface="+mj-ea"/>
                <a:cs typeface="Arial" pitchFamily="34" charset="0"/>
              </a:rPr>
              <a:t>T.C ANAYASA MADDELERİ</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6" name="5 Dikdörtgen"/>
          <p:cNvSpPr/>
          <p:nvPr/>
        </p:nvSpPr>
        <p:spPr>
          <a:xfrm>
            <a:off x="323528" y="1844824"/>
            <a:ext cx="8568952" cy="2677656"/>
          </a:xfrm>
          <a:prstGeom prst="rect">
            <a:avLst/>
          </a:prstGeom>
        </p:spPr>
        <p:txBody>
          <a:bodyPr wrap="square">
            <a:spAutoFit/>
          </a:bodyPr>
          <a:lstStyle/>
          <a:p>
            <a:r>
              <a:rPr lang="tr-TR" sz="2800" dirty="0" smtClean="0">
                <a:latin typeface="Arial" pitchFamily="34" charset="0"/>
                <a:ea typeface="Tahoma" pitchFamily="34" charset="0"/>
                <a:cs typeface="Arial" pitchFamily="34" charset="0"/>
              </a:rPr>
              <a:t>Madde 50 – Kimse, yaşına, cinsiyetine ve gücüne uymayan işlerde çalıştırılamaz. </a:t>
            </a:r>
          </a:p>
          <a:p>
            <a:r>
              <a:rPr lang="tr-TR" sz="2800" dirty="0" smtClean="0">
                <a:latin typeface="Arial" pitchFamily="34" charset="0"/>
                <a:ea typeface="Tahoma" pitchFamily="34" charset="0"/>
                <a:cs typeface="Arial" pitchFamily="34" charset="0"/>
              </a:rPr>
              <a:t>- Küçükler ve kadınlar ile bedeni ve ruhi yetersizliği olanlar çalışma şartları bakımından özel olarak </a:t>
            </a:r>
          </a:p>
          <a:p>
            <a:r>
              <a:rPr lang="tr-TR" sz="2800" dirty="0" smtClean="0">
                <a:latin typeface="Arial" pitchFamily="34" charset="0"/>
                <a:ea typeface="Tahoma" pitchFamily="34" charset="0"/>
                <a:cs typeface="Arial" pitchFamily="34" charset="0"/>
              </a:rPr>
              <a:t>korunurlar. </a:t>
            </a:r>
          </a:p>
          <a:p>
            <a:r>
              <a:rPr lang="tr-TR" sz="2800" dirty="0" smtClean="0">
                <a:latin typeface="Arial" pitchFamily="34" charset="0"/>
                <a:ea typeface="Tahoma" pitchFamily="34" charset="0"/>
                <a:cs typeface="Arial" pitchFamily="34" charset="0"/>
              </a:rPr>
              <a:t>- Dinlenmek, çalışanların hakkıdır. </a:t>
            </a:r>
          </a:p>
        </p:txBody>
      </p:sp>
      <p:sp>
        <p:nvSpPr>
          <p:cNvPr id="7" name="Başlık 1"/>
          <p:cNvSpPr txBox="1">
            <a:spLocks/>
          </p:cNvSpPr>
          <p:nvPr/>
        </p:nvSpPr>
        <p:spPr>
          <a:xfrm>
            <a:off x="-180528" y="764704"/>
            <a:ext cx="9468544"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YASAL </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HAK VE SORUMLULUKLAR</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6445308" y="5132214"/>
            <a:ext cx="2232248" cy="1224136"/>
          </a:xfrm>
          <a:prstGeom prst="rect">
            <a:avLst/>
          </a:prstGeom>
          <a:noFill/>
          <a:ln w="9525">
            <a:noFill/>
            <a:miter lim="800000"/>
            <a:headEnd/>
            <a:tailEnd/>
          </a:ln>
        </p:spPr>
      </p:pic>
      <p:sp>
        <p:nvSpPr>
          <p:cNvPr id="9" name="8 Slayt Numarası Yer Tutucusu"/>
          <p:cNvSpPr>
            <a:spLocks noGrp="1"/>
          </p:cNvSpPr>
          <p:nvPr>
            <p:ph type="sldNum" sz="quarter" idx="12"/>
          </p:nvPr>
        </p:nvSpPr>
        <p:spPr/>
        <p:txBody>
          <a:bodyPr/>
          <a:lstStyle/>
          <a:p>
            <a:fld id="{9316056E-9595-4B2E-A17F-CDAFB21B2F8B}" type="slidenum">
              <a:rPr lang="tr-TR" smtClean="0"/>
              <a:pPr/>
              <a:t>4</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7924800" y="6375133"/>
            <a:ext cx="762000" cy="365125"/>
          </a:xfrm>
        </p:spPr>
        <p:txBody>
          <a:bodyPr/>
          <a:lstStyle/>
          <a:p>
            <a:fld id="{9316056E-9595-4B2E-A17F-CDAFB21B2F8B}" type="slidenum">
              <a:rPr lang="tr-TR" smtClean="0"/>
              <a:pPr/>
              <a:t>40</a:t>
            </a:fld>
            <a:endParaRPr lang="tr-TR" dirty="0"/>
          </a:p>
        </p:txBody>
      </p:sp>
      <p:sp>
        <p:nvSpPr>
          <p:cNvPr id="3" name="Başlık 1"/>
          <p:cNvSpPr txBox="1">
            <a:spLocks/>
          </p:cNvSpPr>
          <p:nvPr/>
        </p:nvSpPr>
        <p:spPr>
          <a:xfrm>
            <a:off x="611560" y="980728"/>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5" name="Rectangle 13"/>
          <p:cNvSpPr txBox="1">
            <a:spLocks noChangeArrowheads="1"/>
          </p:cNvSpPr>
          <p:nvPr/>
        </p:nvSpPr>
        <p:spPr>
          <a:xfrm>
            <a:off x="584176" y="780793"/>
            <a:ext cx="7298449" cy="1018181"/>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lnSpc>
                <a:spcPct val="90000"/>
              </a:lnSpc>
              <a:buFont typeface="Wingdings" panose="05000000000000000000" pitchFamily="2" charset="2"/>
              <a:buNone/>
            </a:pPr>
            <a:r>
              <a:rPr lang="tr-TR" sz="2200" b="1" dirty="0" smtClean="0"/>
              <a:t>	İşgücünün yaralanması veya hayatını kaybetmesi, tıbbi masraflar, iş kazası tazminatı, makine, malzeme ve teçhizat  masrafları.</a:t>
            </a:r>
            <a:endParaRPr lang="tr-TR" sz="2200" dirty="0" smtClean="0"/>
          </a:p>
        </p:txBody>
      </p:sp>
      <p:sp>
        <p:nvSpPr>
          <p:cNvPr id="6" name="Rectangle 14"/>
          <p:cNvSpPr txBox="1">
            <a:spLocks noChangeArrowheads="1"/>
          </p:cNvSpPr>
          <p:nvPr/>
        </p:nvSpPr>
        <p:spPr>
          <a:xfrm>
            <a:off x="48720" y="2590471"/>
            <a:ext cx="5024119" cy="2136933"/>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lnSpc>
                <a:spcPct val="90000"/>
              </a:lnSpc>
            </a:pPr>
            <a:r>
              <a:rPr lang="tr-TR" sz="2200" b="1" dirty="0" smtClean="0">
                <a:solidFill>
                  <a:srgbClr val="7030A0"/>
                </a:solidFill>
              </a:rPr>
              <a:t>İşgücünün işini ya da mesleğini kaybetmesi, </a:t>
            </a:r>
          </a:p>
          <a:p>
            <a:pPr algn="just">
              <a:lnSpc>
                <a:spcPct val="90000"/>
              </a:lnSpc>
            </a:pPr>
            <a:r>
              <a:rPr lang="tr-TR" sz="2200" b="1" dirty="0" smtClean="0">
                <a:solidFill>
                  <a:srgbClr val="C00000"/>
                </a:solidFill>
              </a:rPr>
              <a:t>Sürekli veya geçici iş görmezlik,   </a:t>
            </a:r>
          </a:p>
          <a:p>
            <a:pPr algn="just">
              <a:lnSpc>
                <a:spcPct val="90000"/>
              </a:lnSpc>
            </a:pPr>
            <a:r>
              <a:rPr lang="tr-TR" sz="2200" b="1" dirty="0" smtClean="0"/>
              <a:t>İşgücünün kendisinde ve ailesinde yaratacağı ruhsal bunalımlar.   </a:t>
            </a:r>
          </a:p>
          <a:p>
            <a:pPr algn="just">
              <a:lnSpc>
                <a:spcPct val="90000"/>
              </a:lnSpc>
            </a:pPr>
            <a:r>
              <a:rPr lang="tr-TR" sz="2200" b="1" dirty="0" smtClean="0">
                <a:solidFill>
                  <a:srgbClr val="0070C0"/>
                </a:solidFill>
              </a:rPr>
              <a:t>İşçi, işveren ve diğer elamanların zaman kaybı, moral bozukluğu sonucu üretim kaybı, yeni işgücü yetiştirme masrafı ve zaman kaybı.</a:t>
            </a:r>
            <a:endParaRPr lang="tr-TR" sz="2200" dirty="0" smtClean="0">
              <a:solidFill>
                <a:srgbClr val="0070C0"/>
              </a:solidFill>
            </a:endParaRPr>
          </a:p>
        </p:txBody>
      </p:sp>
      <p:pic>
        <p:nvPicPr>
          <p:cNvPr id="7" name="Picture 8" descr="buzdağı 30 yılın en büyük"/>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5608295" y="2146701"/>
            <a:ext cx="3441327" cy="3658563"/>
          </a:xfrm>
          <a:prstGeom prst="rect">
            <a:avLst/>
          </a:prstGeom>
        </p:spPr>
      </p:pic>
      <p:sp>
        <p:nvSpPr>
          <p:cNvPr id="8" name="AutoShape 16"/>
          <p:cNvSpPr>
            <a:spLocks noChangeArrowheads="1"/>
          </p:cNvSpPr>
          <p:nvPr/>
        </p:nvSpPr>
        <p:spPr bwMode="auto">
          <a:xfrm>
            <a:off x="4952380" y="3962552"/>
            <a:ext cx="1229137" cy="24812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28575">
            <a:solidFill>
              <a:schemeClr val="tx1"/>
            </a:solidFill>
            <a:miter lim="800000"/>
            <a:headEnd/>
            <a:tailEnd/>
          </a:ln>
        </p:spPr>
        <p:txBody>
          <a:bodyPr wrap="none" lIns="101370" tIns="50685" rIns="101370" bIns="50685" anchor="ctr"/>
          <a:lstStyle/>
          <a:p>
            <a:endParaRPr lang="tr-TR"/>
          </a:p>
        </p:txBody>
      </p:sp>
      <p:sp>
        <p:nvSpPr>
          <p:cNvPr id="9" name="AutoShape 17"/>
          <p:cNvSpPr>
            <a:spLocks noChangeArrowheads="1"/>
          </p:cNvSpPr>
          <p:nvPr/>
        </p:nvSpPr>
        <p:spPr bwMode="auto">
          <a:xfrm rot="5400000">
            <a:off x="5996115" y="1742195"/>
            <a:ext cx="811170" cy="44036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28575">
            <a:solidFill>
              <a:srgbClr val="FF3300"/>
            </a:solidFill>
            <a:miter lim="800000"/>
            <a:headEnd/>
            <a:tailEnd/>
          </a:ln>
        </p:spPr>
        <p:txBody>
          <a:bodyPr wrap="none" lIns="101370" tIns="50685" rIns="101370" bIns="50685" anchor="ctr"/>
          <a:lstStyle/>
          <a:p>
            <a:endParaRPr lang="tr-TR"/>
          </a:p>
        </p:txBody>
      </p:sp>
      <p:sp>
        <p:nvSpPr>
          <p:cNvPr id="10" name="Text Box 18"/>
          <p:cNvSpPr txBox="1">
            <a:spLocks noChangeArrowheads="1"/>
          </p:cNvSpPr>
          <p:nvPr/>
        </p:nvSpPr>
        <p:spPr bwMode="auto">
          <a:xfrm>
            <a:off x="6817689" y="1461886"/>
            <a:ext cx="1826222" cy="779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1370" tIns="50685" rIns="101370" bIns="5068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sz="2200" b="1" dirty="0">
                <a:solidFill>
                  <a:srgbClr val="FF0000"/>
                </a:solidFill>
              </a:rPr>
              <a:t>GÖRÜNEN </a:t>
            </a:r>
          </a:p>
          <a:p>
            <a:pPr algn="ctr"/>
            <a:r>
              <a:rPr lang="tr-TR" sz="2200" b="1" dirty="0">
                <a:solidFill>
                  <a:srgbClr val="FF0000"/>
                </a:solidFill>
              </a:rPr>
              <a:t>ZARARLAR</a:t>
            </a:r>
            <a:r>
              <a:rPr lang="tr-TR" sz="2200" dirty="0">
                <a:solidFill>
                  <a:srgbClr val="FF0000"/>
                </a:solidFill>
              </a:rPr>
              <a:t>  </a:t>
            </a:r>
            <a:endParaRPr lang="tr-TR" sz="2200" b="1" dirty="0">
              <a:solidFill>
                <a:srgbClr val="FF0000"/>
              </a:solidFill>
            </a:endParaRPr>
          </a:p>
        </p:txBody>
      </p:sp>
      <p:sp>
        <p:nvSpPr>
          <p:cNvPr id="11" name="Text Box 19"/>
          <p:cNvSpPr txBox="1">
            <a:spLocks noChangeArrowheads="1"/>
          </p:cNvSpPr>
          <p:nvPr/>
        </p:nvSpPr>
        <p:spPr bwMode="auto">
          <a:xfrm>
            <a:off x="-97250" y="1848470"/>
            <a:ext cx="3260001" cy="779468"/>
          </a:xfrm>
          <a:prstGeom prst="rect">
            <a:avLst/>
          </a:prstGeom>
          <a:noFill/>
          <a:ln w="9525">
            <a:noFill/>
            <a:miter lim="800000"/>
            <a:headEnd/>
            <a:tailEnd/>
          </a:ln>
          <a:effectLst/>
        </p:spPr>
        <p:txBody>
          <a:bodyPr wrap="square" lIns="101370" tIns="50685" rIns="101370" bIns="50685">
            <a:spAutoFit/>
          </a:bodyPr>
          <a:lstStyle/>
          <a:p>
            <a:pPr algn="ctr" eaLnBrk="0" hangingPunct="0">
              <a:defRPr/>
            </a:pPr>
            <a:r>
              <a:rPr lang="tr-TR" sz="2200" b="1" dirty="0">
                <a:solidFill>
                  <a:schemeClr val="folHlink"/>
                </a:solidFill>
                <a:effectLst>
                  <a:outerShdw blurRad="38100" dist="38100" dir="2700000" algn="tl">
                    <a:srgbClr val="000000"/>
                  </a:outerShdw>
                </a:effectLst>
              </a:rPr>
              <a:t>GÖRÜNMEYEN ZARARLAR</a:t>
            </a:r>
            <a:r>
              <a:rPr lang="tr-TR" sz="2200" b="1" dirty="0">
                <a:solidFill>
                  <a:srgbClr val="FF3300"/>
                </a:solidFill>
                <a:effectLst>
                  <a:outerShdw blurRad="38100" dist="38100" dir="2700000" algn="tl">
                    <a:srgbClr val="000000"/>
                  </a:outerShdw>
                </a:effectLst>
              </a:rPr>
              <a:t> </a:t>
            </a:r>
          </a:p>
        </p:txBody>
      </p:sp>
      <p:sp>
        <p:nvSpPr>
          <p:cNvPr id="12" name="AutoShape 20"/>
          <p:cNvSpPr>
            <a:spLocks noChangeArrowheads="1"/>
          </p:cNvSpPr>
          <p:nvPr/>
        </p:nvSpPr>
        <p:spPr bwMode="auto">
          <a:xfrm>
            <a:off x="6816115" y="3976602"/>
            <a:ext cx="1108685" cy="59020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8575">
            <a:solidFill>
              <a:schemeClr val="bg2"/>
            </a:solidFill>
            <a:miter lim="800000"/>
            <a:headEnd/>
            <a:tailEnd/>
          </a:ln>
        </p:spPr>
        <p:txBody>
          <a:bodyPr wrap="none" lIns="101370" tIns="50685" rIns="101370" bIns="50685" anchor="ctr"/>
          <a:lstStyle/>
          <a:p>
            <a:endParaRPr lang="tr-TR"/>
          </a:p>
        </p:txBody>
      </p:sp>
    </p:spTree>
    <p:extLst>
      <p:ext uri="{BB962C8B-B14F-4D97-AF65-F5344CB8AC3E}">
        <p14:creationId xmlns:p14="http://schemas.microsoft.com/office/powerpoint/2010/main" xmlns="" val="3041149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3000"/>
                                        <p:tgtEl>
                                          <p:spTgt spid="5">
                                            <p:txEl>
                                              <p:pRg st="0" end="0"/>
                                            </p:txEl>
                                          </p:spTgt>
                                        </p:tgtEl>
                                      </p:cBhvr>
                                    </p:animEffect>
                                  </p:child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2000"/>
                                        <p:tgtEl>
                                          <p:spTgt spid="6">
                                            <p:txEl>
                                              <p:pRg st="0" end="0"/>
                                            </p:txEl>
                                          </p:spTgt>
                                        </p:tgtEl>
                                      </p:cBhvr>
                                    </p:animEffect>
                                  </p:childTnLst>
                                </p:cTn>
                              </p:par>
                            </p:childTnLst>
                          </p:cTn>
                        </p:par>
                        <p:par>
                          <p:cTn id="17" fill="hold">
                            <p:stCondLst>
                              <p:cond delay="2000"/>
                            </p:stCondLst>
                            <p:childTnLst>
                              <p:par>
                                <p:cTn id="18" presetID="22" presetClass="entr" presetSubtype="8" fill="hold" grpId="0" nodeType="afterEffect">
                                  <p:stCondLst>
                                    <p:cond delay="100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2000"/>
                                        <p:tgtEl>
                                          <p:spTgt spid="6">
                                            <p:txEl>
                                              <p:pRg st="1" end="1"/>
                                            </p:txEl>
                                          </p:spTgt>
                                        </p:tgtEl>
                                      </p:cBhvr>
                                    </p:animEffect>
                                  </p:childTnLst>
                                </p:cTn>
                              </p:par>
                            </p:childTnLst>
                          </p:cTn>
                        </p:par>
                        <p:par>
                          <p:cTn id="21" fill="hold">
                            <p:stCondLst>
                              <p:cond delay="5000"/>
                            </p:stCondLst>
                            <p:childTnLst>
                              <p:par>
                                <p:cTn id="22" presetID="22" presetClass="entr" presetSubtype="8" fill="hold" grpId="0" nodeType="afterEffect">
                                  <p:stCondLst>
                                    <p:cond delay="100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2000"/>
                                        <p:tgtEl>
                                          <p:spTgt spid="6">
                                            <p:txEl>
                                              <p:pRg st="2" end="2"/>
                                            </p:txEl>
                                          </p:spTgt>
                                        </p:tgtEl>
                                      </p:cBhvr>
                                    </p:animEffect>
                                  </p:childTnLst>
                                </p:cTn>
                              </p:par>
                            </p:childTnLst>
                          </p:cTn>
                        </p:par>
                        <p:par>
                          <p:cTn id="25" fill="hold">
                            <p:stCondLst>
                              <p:cond delay="8000"/>
                            </p:stCondLst>
                            <p:childTnLst>
                              <p:par>
                                <p:cTn id="26" presetID="22" presetClass="entr" presetSubtype="8" fill="hold" grpId="0" nodeType="afterEffect">
                                  <p:stCondLst>
                                    <p:cond delay="150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wipe(left)">
                                      <p:cBhvr>
                                        <p:cTn id="28" dur="2000"/>
                                        <p:tgtEl>
                                          <p:spTgt spid="6">
                                            <p:txEl>
                                              <p:pRg st="3" end="3"/>
                                            </p:txEl>
                                          </p:spTgt>
                                        </p:tgtEl>
                                      </p:cBhvr>
                                    </p:animEffect>
                                  </p:childTnLst>
                                </p:cTn>
                              </p:par>
                            </p:childTnLst>
                          </p:cTn>
                        </p:par>
                        <p:par>
                          <p:cTn id="29" fill="hold">
                            <p:stCondLst>
                              <p:cond delay="1150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2000"/>
                                        <p:tgtEl>
                                          <p:spTgt spid="8"/>
                                        </p:tgtEl>
                                      </p:cBhvr>
                                    </p:animEffect>
                                  </p:childTnLst>
                                </p:cTn>
                              </p:par>
                            </p:childTnLst>
                          </p:cTn>
                        </p:par>
                        <p:par>
                          <p:cTn id="33" fill="hold">
                            <p:stCondLst>
                              <p:cond delay="135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8" grpId="0" animBg="1"/>
      <p:bldP spid="9"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611560" y="980728"/>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48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8" name="7 Slayt Numarası Yer Tutucusu"/>
          <p:cNvSpPr>
            <a:spLocks noGrp="1"/>
          </p:cNvSpPr>
          <p:nvPr>
            <p:ph type="sldNum" sz="quarter" idx="12"/>
          </p:nvPr>
        </p:nvSpPr>
        <p:spPr/>
        <p:txBody>
          <a:bodyPr/>
          <a:lstStyle/>
          <a:p>
            <a:fld id="{9316056E-9595-4B2E-A17F-CDAFB21B2F8B}" type="slidenum">
              <a:rPr lang="tr-TR" smtClean="0"/>
              <a:pPr/>
              <a:t>41</a:t>
            </a:fld>
            <a:endParaRPr lang="tr-TR" dirty="0"/>
          </a:p>
        </p:txBody>
      </p:sp>
      <p:sp>
        <p:nvSpPr>
          <p:cNvPr id="3" name="Dikdörtgen 2"/>
          <p:cNvSpPr/>
          <p:nvPr/>
        </p:nvSpPr>
        <p:spPr>
          <a:xfrm>
            <a:off x="359541" y="620688"/>
            <a:ext cx="8355685" cy="769441"/>
          </a:xfrm>
          <a:prstGeom prst="rect">
            <a:avLst/>
          </a:prstGeom>
        </p:spPr>
        <p:txBody>
          <a:bodyPr wrap="none">
            <a:spAutoFit/>
          </a:bodyPr>
          <a:lstStyle/>
          <a:p>
            <a:r>
              <a:rPr lang="tr-TR" sz="4400" dirty="0">
                <a:solidFill>
                  <a:srgbClr val="FF0000"/>
                </a:solidFill>
              </a:rPr>
              <a:t>İŞ KAZASI SEKTÖREL DAĞILIMI</a:t>
            </a:r>
          </a:p>
        </p:txBody>
      </p:sp>
      <p:graphicFrame>
        <p:nvGraphicFramePr>
          <p:cNvPr id="6" name="Chart 8"/>
          <p:cNvGraphicFramePr>
            <a:graphicFrameLocks/>
          </p:cNvGraphicFramePr>
          <p:nvPr/>
        </p:nvGraphicFramePr>
        <p:xfrm>
          <a:off x="251520" y="931715"/>
          <a:ext cx="8640960" cy="58460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5378723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1601670" y="1592796"/>
            <a:ext cx="5888736" cy="432048"/>
          </a:xfrm>
          <a:prstGeom prst="rect">
            <a:avLst/>
          </a:prstGeom>
        </p:spPr>
        <p:txBody>
          <a:bodyPr/>
          <a:lstStyle/>
          <a:p>
            <a:pPr algn="ctr">
              <a:spcBef>
                <a:spcPct val="0"/>
              </a:spcBef>
              <a:defRPr/>
            </a:pPr>
            <a:endParaRPr lang="tr-TR" sz="2400" dirty="0">
              <a:solidFill>
                <a:srgbClr val="FF0000"/>
              </a:solidFill>
              <a:latin typeface="Arial" pitchFamily="34" charset="0"/>
              <a:ea typeface="+mj-ea"/>
              <a:cs typeface="Arial" pitchFamily="34" charset="0"/>
            </a:endParaRPr>
          </a:p>
        </p:txBody>
      </p:sp>
      <p:sp>
        <p:nvSpPr>
          <p:cNvPr id="8" name="7 Slayt Numarası Yer Tutucusu"/>
          <p:cNvSpPr>
            <a:spLocks noGrp="1"/>
          </p:cNvSpPr>
          <p:nvPr>
            <p:ph type="sldNum" sz="quarter" idx="12"/>
          </p:nvPr>
        </p:nvSpPr>
        <p:spPr/>
        <p:txBody>
          <a:bodyPr/>
          <a:lstStyle/>
          <a:p>
            <a:fld id="{9316056E-9595-4B2E-A17F-CDAFB21B2F8B}" type="slidenum">
              <a:rPr lang="tr-TR" smtClean="0">
                <a:solidFill>
                  <a:srgbClr val="242852">
                    <a:shade val="90000"/>
                  </a:srgbClr>
                </a:solidFill>
              </a:rPr>
              <a:pPr/>
              <a:t>42</a:t>
            </a:fld>
            <a:endParaRPr lang="tr-TR">
              <a:solidFill>
                <a:srgbClr val="242852">
                  <a:shade val="90000"/>
                </a:srgbClr>
              </a:solidFill>
            </a:endParaRPr>
          </a:p>
        </p:txBody>
      </p:sp>
      <p:sp>
        <p:nvSpPr>
          <p:cNvPr id="5" name="Rectangle 2"/>
          <p:cNvSpPr txBox="1">
            <a:spLocks noChangeArrowheads="1"/>
          </p:cNvSpPr>
          <p:nvPr/>
        </p:nvSpPr>
        <p:spPr>
          <a:xfrm>
            <a:off x="0" y="2553512"/>
            <a:ext cx="2269435" cy="40005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tr-TR" sz="2025" dirty="0">
                <a:solidFill>
                  <a:srgbClr val="000066"/>
                </a:solidFill>
              </a:rPr>
              <a:t> KAZA NEDENLERİNİN DAĞILIMI</a:t>
            </a:r>
          </a:p>
        </p:txBody>
      </p:sp>
      <p:sp>
        <p:nvSpPr>
          <p:cNvPr id="6" name="Rectangle 5"/>
          <p:cNvSpPr>
            <a:spLocks noChangeArrowheads="1"/>
          </p:cNvSpPr>
          <p:nvPr/>
        </p:nvSpPr>
        <p:spPr bwMode="auto">
          <a:xfrm>
            <a:off x="4403435" y="1446644"/>
            <a:ext cx="184731" cy="242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nchor="ct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FontTx/>
              <a:buNone/>
            </a:pPr>
            <a:endParaRPr lang="tr-TR" sz="975"/>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166" y="620688"/>
            <a:ext cx="9144000" cy="5604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6"/>
          <p:cNvSpPr>
            <a:spLocks noChangeArrowheads="1"/>
          </p:cNvSpPr>
          <p:nvPr/>
        </p:nvSpPr>
        <p:spPr bwMode="auto">
          <a:xfrm>
            <a:off x="1066801" y="4825358"/>
            <a:ext cx="184731" cy="30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nchor="ct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tr-TR" sz="1350"/>
          </a:p>
        </p:txBody>
      </p:sp>
    </p:spTree>
    <p:extLst>
      <p:ext uri="{BB962C8B-B14F-4D97-AF65-F5344CB8AC3E}">
        <p14:creationId xmlns:p14="http://schemas.microsoft.com/office/powerpoint/2010/main" xmlns="" val="216681953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1601670" y="1592796"/>
            <a:ext cx="5888736" cy="432048"/>
          </a:xfrm>
          <a:prstGeom prst="rect">
            <a:avLst/>
          </a:prstGeom>
        </p:spPr>
        <p:txBody>
          <a:bodyPr/>
          <a:lstStyle/>
          <a:p>
            <a:pPr algn="ctr">
              <a:spcBef>
                <a:spcPct val="0"/>
              </a:spcBef>
              <a:defRPr/>
            </a:pPr>
            <a:endParaRPr lang="tr-TR" sz="2400" dirty="0">
              <a:solidFill>
                <a:srgbClr val="FF0000"/>
              </a:solidFill>
              <a:latin typeface="Arial" pitchFamily="34" charset="0"/>
              <a:ea typeface="+mj-ea"/>
              <a:cs typeface="Arial" pitchFamily="34" charset="0"/>
            </a:endParaRPr>
          </a:p>
        </p:txBody>
      </p:sp>
      <p:sp>
        <p:nvSpPr>
          <p:cNvPr id="8" name="7 Slayt Numarası Yer Tutucusu"/>
          <p:cNvSpPr>
            <a:spLocks noGrp="1"/>
          </p:cNvSpPr>
          <p:nvPr>
            <p:ph type="sldNum" sz="quarter" idx="12"/>
          </p:nvPr>
        </p:nvSpPr>
        <p:spPr/>
        <p:txBody>
          <a:bodyPr/>
          <a:lstStyle/>
          <a:p>
            <a:fld id="{9316056E-9595-4B2E-A17F-CDAFB21B2F8B}" type="slidenum">
              <a:rPr lang="tr-TR" smtClean="0"/>
              <a:pPr/>
              <a:t>43</a:t>
            </a:fld>
            <a:endParaRPr lang="tr-TR"/>
          </a:p>
        </p:txBody>
      </p:sp>
      <p:pic>
        <p:nvPicPr>
          <p:cNvPr id="3" name="Resim 2"/>
          <p:cNvPicPr>
            <a:picLocks noChangeAspect="1"/>
          </p:cNvPicPr>
          <p:nvPr/>
        </p:nvPicPr>
        <p:blipFill>
          <a:blip r:embed="rId2"/>
          <a:stretch>
            <a:fillRect/>
          </a:stretch>
        </p:blipFill>
        <p:spPr>
          <a:xfrm>
            <a:off x="133131" y="764704"/>
            <a:ext cx="8984156" cy="4752528"/>
          </a:xfrm>
          <a:prstGeom prst="rect">
            <a:avLst/>
          </a:prstGeom>
        </p:spPr>
      </p:pic>
    </p:spTree>
    <p:extLst>
      <p:ext uri="{BB962C8B-B14F-4D97-AF65-F5344CB8AC3E}">
        <p14:creationId xmlns:p14="http://schemas.microsoft.com/office/powerpoint/2010/main" xmlns="" val="64479376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251520" y="692696"/>
            <a:ext cx="8892480"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GENEL</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 İŞ SAĞ.VE GÜV.KUR</a:t>
            </a:r>
            <a:r>
              <a:rPr lang="tr-TR" sz="4400" dirty="0" smtClean="0">
                <a:solidFill>
                  <a:schemeClr val="tx2"/>
                </a:solidFill>
                <a:latin typeface="Arial" pitchFamily="34" charset="0"/>
                <a:ea typeface="+mj-ea"/>
                <a:cs typeface="Arial" pitchFamily="34" charset="0"/>
              </a:rPr>
              <a:t>AL</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5" name="Başlık 1"/>
          <p:cNvSpPr txBox="1">
            <a:spLocks/>
          </p:cNvSpPr>
          <p:nvPr/>
        </p:nvSpPr>
        <p:spPr>
          <a:xfrm>
            <a:off x="611560" y="1340768"/>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noProof="0" dirty="0" smtClean="0">
                <a:solidFill>
                  <a:srgbClr val="FF0000"/>
                </a:solidFill>
                <a:latin typeface="Arial" pitchFamily="34" charset="0"/>
                <a:ea typeface="+mj-ea"/>
                <a:cs typeface="Arial" pitchFamily="34" charset="0"/>
              </a:rPr>
              <a:t>Genel iş Sağlığı ve Güvenliği Kuralları</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6" name="5 Dikdörtgen"/>
          <p:cNvSpPr/>
          <p:nvPr/>
        </p:nvSpPr>
        <p:spPr>
          <a:xfrm>
            <a:off x="251520" y="2136339"/>
            <a:ext cx="8424936" cy="954107"/>
          </a:xfrm>
          <a:prstGeom prst="rect">
            <a:avLst/>
          </a:prstGeom>
        </p:spPr>
        <p:txBody>
          <a:bodyPr wrap="square">
            <a:spAutoFit/>
          </a:bodyPr>
          <a:lstStyle/>
          <a:p>
            <a:r>
              <a:rPr lang="tr-TR" sz="2800" dirty="0" smtClean="0">
                <a:latin typeface="Arial" pitchFamily="34" charset="0"/>
                <a:ea typeface="Tahoma" pitchFamily="34" charset="0"/>
                <a:cs typeface="Arial" pitchFamily="34" charset="0"/>
              </a:rPr>
              <a:t>1- Her türlü yasak, zorunluluk ve ikaz işaretlerine uyulacaktır.</a:t>
            </a:r>
            <a:endParaRPr lang="tr-TR" sz="2800" dirty="0">
              <a:latin typeface="Arial" pitchFamily="34" charset="0"/>
              <a:cs typeface="Arial" pitchFamily="34" charset="0"/>
            </a:endParaRPr>
          </a:p>
        </p:txBody>
      </p:sp>
      <p:pic>
        <p:nvPicPr>
          <p:cNvPr id="8" name="Picture 6" descr="C:\Users\Semra\Desktop\İş\Tehlikeli Durum ve Davranışlar\1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19477" y="2658842"/>
            <a:ext cx="4968552" cy="309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9" name="Picture 8" descr="C:\Users\Semra\Desktop\Uyarı Levha ve Tehlike İşaretleri\Uyarı İşaretleri\34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68344" y="3212976"/>
            <a:ext cx="1106082" cy="153343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7" descr="C:\Users\Semra\Desktop\Uyarı Levha ve Tehlike İşaretleri\Yasaklayıcı\ateşle yaklaşm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7584" y="3284984"/>
            <a:ext cx="1081125" cy="1533822"/>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10 Slayt Numarası Yer Tutucusu"/>
          <p:cNvSpPr>
            <a:spLocks noGrp="1"/>
          </p:cNvSpPr>
          <p:nvPr>
            <p:ph type="sldNum" sz="quarter" idx="12"/>
          </p:nvPr>
        </p:nvSpPr>
        <p:spPr/>
        <p:txBody>
          <a:bodyPr/>
          <a:lstStyle/>
          <a:p>
            <a:fld id="{9316056E-9595-4B2E-A17F-CDAFB21B2F8B}" type="slidenum">
              <a:rPr lang="tr-TR" smtClean="0"/>
              <a:pPr/>
              <a:t>44</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251520" y="692696"/>
            <a:ext cx="8892480"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GENEL</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 İŞ SAĞ.VE GÜV.KUR</a:t>
            </a:r>
            <a:r>
              <a:rPr lang="tr-TR" sz="4400" dirty="0" smtClean="0">
                <a:solidFill>
                  <a:schemeClr val="tx2"/>
                </a:solidFill>
                <a:latin typeface="Arial" pitchFamily="34" charset="0"/>
                <a:ea typeface="+mj-ea"/>
                <a:cs typeface="Arial" pitchFamily="34" charset="0"/>
              </a:rPr>
              <a:t>AL</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6" name="5 Dikdörtgen"/>
          <p:cNvSpPr/>
          <p:nvPr/>
        </p:nvSpPr>
        <p:spPr>
          <a:xfrm>
            <a:off x="251520" y="2136339"/>
            <a:ext cx="8424936" cy="1384995"/>
          </a:xfrm>
          <a:prstGeom prst="rect">
            <a:avLst/>
          </a:prstGeom>
        </p:spPr>
        <p:txBody>
          <a:bodyPr wrap="square">
            <a:spAutoFit/>
          </a:bodyPr>
          <a:lstStyle/>
          <a:p>
            <a:r>
              <a:rPr lang="tr-TR" sz="2800" dirty="0" smtClean="0">
                <a:latin typeface="Arial" pitchFamily="34" charset="0"/>
                <a:ea typeface="Tahoma" pitchFamily="34" charset="0"/>
                <a:cs typeface="Arial" pitchFamily="34" charset="0"/>
              </a:rPr>
              <a:t>2- Çalışma sırasında gerekiyorsa iş elbisesi, iş ayakkabıları, işin gerektirdiği kişisel koruyucu ekipman ve uygun el aletleri kullanılacaktır.</a:t>
            </a:r>
            <a:endParaRPr lang="tr-TR" sz="2800" dirty="0">
              <a:latin typeface="Arial" pitchFamily="34" charset="0"/>
              <a:cs typeface="Arial" pitchFamily="34" charset="0"/>
            </a:endParaRPr>
          </a:p>
        </p:txBody>
      </p:sp>
      <p:pic>
        <p:nvPicPr>
          <p:cNvPr id="8" name="Picture 2" descr="C:\Users\Semra\Desktop\İş\Tehlikeli Durum ve Davranışlar\FACEMAS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54696" y="3521334"/>
            <a:ext cx="4536504" cy="2520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9" name="Başlık 1"/>
          <p:cNvSpPr txBox="1">
            <a:spLocks/>
          </p:cNvSpPr>
          <p:nvPr/>
        </p:nvSpPr>
        <p:spPr>
          <a:xfrm>
            <a:off x="539552" y="1412776"/>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noProof="0" dirty="0" smtClean="0">
                <a:solidFill>
                  <a:srgbClr val="FF0000"/>
                </a:solidFill>
                <a:latin typeface="Arial" pitchFamily="34" charset="0"/>
                <a:ea typeface="+mj-ea"/>
                <a:cs typeface="Arial" pitchFamily="34" charset="0"/>
              </a:rPr>
              <a:t>Genel iş Sağlığı ve Güvenliği Kuralları</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7" name="6 Slayt Numarası Yer Tutucusu"/>
          <p:cNvSpPr>
            <a:spLocks noGrp="1"/>
          </p:cNvSpPr>
          <p:nvPr>
            <p:ph type="sldNum" sz="quarter" idx="12"/>
          </p:nvPr>
        </p:nvSpPr>
        <p:spPr/>
        <p:txBody>
          <a:bodyPr/>
          <a:lstStyle/>
          <a:p>
            <a:fld id="{9316056E-9595-4B2E-A17F-CDAFB21B2F8B}" type="slidenum">
              <a:rPr lang="tr-TR" smtClean="0"/>
              <a:pPr/>
              <a:t>45</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251520" y="692696"/>
            <a:ext cx="8892480"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GENEL</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 İŞ SAĞ.VE GÜV.KUR</a:t>
            </a:r>
            <a:r>
              <a:rPr lang="tr-TR" sz="4400" dirty="0" smtClean="0">
                <a:solidFill>
                  <a:schemeClr val="tx2"/>
                </a:solidFill>
                <a:latin typeface="Arial" pitchFamily="34" charset="0"/>
                <a:ea typeface="+mj-ea"/>
                <a:cs typeface="Arial" pitchFamily="34" charset="0"/>
              </a:rPr>
              <a:t>AL</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6" name="5 Dikdörtgen"/>
          <p:cNvSpPr/>
          <p:nvPr/>
        </p:nvSpPr>
        <p:spPr>
          <a:xfrm>
            <a:off x="251520" y="2136339"/>
            <a:ext cx="8424936" cy="954107"/>
          </a:xfrm>
          <a:prstGeom prst="rect">
            <a:avLst/>
          </a:prstGeom>
        </p:spPr>
        <p:txBody>
          <a:bodyPr wrap="square">
            <a:spAutoFit/>
          </a:bodyPr>
          <a:lstStyle/>
          <a:p>
            <a:r>
              <a:rPr lang="tr-TR" sz="2800" dirty="0" smtClean="0">
                <a:latin typeface="Tahoma" pitchFamily="34" charset="0"/>
                <a:ea typeface="Tahoma" pitchFamily="34" charset="0"/>
                <a:cs typeface="Tahoma" pitchFamily="34" charset="0"/>
              </a:rPr>
              <a:t>3- </a:t>
            </a:r>
            <a:r>
              <a:rPr lang="tr-TR" sz="2800" dirty="0" smtClean="0">
                <a:latin typeface="Arial" pitchFamily="34" charset="0"/>
                <a:ea typeface="Tahoma" pitchFamily="34" charset="0"/>
                <a:cs typeface="Arial" pitchFamily="34" charset="0"/>
              </a:rPr>
              <a:t>Çalışma sırasında sarkan giysi, kolye, künye, yüzük, saat takılmayacaktır</a:t>
            </a:r>
            <a:r>
              <a:rPr lang="tr-TR" sz="2800" dirty="0" smtClean="0">
                <a:latin typeface="Tahoma" pitchFamily="34" charset="0"/>
                <a:ea typeface="Tahoma" pitchFamily="34" charset="0"/>
                <a:cs typeface="Tahoma" pitchFamily="34" charset="0"/>
              </a:rPr>
              <a:t>.</a:t>
            </a:r>
            <a:endParaRPr lang="tr-TR" sz="2800" dirty="0">
              <a:latin typeface="Arial" pitchFamily="34" charset="0"/>
              <a:cs typeface="Arial" pitchFamily="34" charset="0"/>
            </a:endParaRPr>
          </a:p>
        </p:txBody>
      </p:sp>
      <p:sp>
        <p:nvSpPr>
          <p:cNvPr id="9" name="Başlık 1"/>
          <p:cNvSpPr txBox="1">
            <a:spLocks/>
          </p:cNvSpPr>
          <p:nvPr/>
        </p:nvSpPr>
        <p:spPr>
          <a:xfrm>
            <a:off x="539552" y="1412776"/>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noProof="0" dirty="0" smtClean="0">
                <a:solidFill>
                  <a:srgbClr val="FF0000"/>
                </a:solidFill>
                <a:latin typeface="Arial" pitchFamily="34" charset="0"/>
                <a:ea typeface="+mj-ea"/>
                <a:cs typeface="Arial" pitchFamily="34" charset="0"/>
              </a:rPr>
              <a:t>Genel iş Sağlığı ve Güvenliği Kuralları</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303875">
            <a:off x="2335043" y="3573495"/>
            <a:ext cx="3400998" cy="28803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8" name="7 Slayt Numarası Yer Tutucusu"/>
          <p:cNvSpPr>
            <a:spLocks noGrp="1"/>
          </p:cNvSpPr>
          <p:nvPr>
            <p:ph type="sldNum" sz="quarter" idx="12"/>
          </p:nvPr>
        </p:nvSpPr>
        <p:spPr/>
        <p:txBody>
          <a:bodyPr/>
          <a:lstStyle/>
          <a:p>
            <a:fld id="{9316056E-9595-4B2E-A17F-CDAFB21B2F8B}" type="slidenum">
              <a:rPr lang="tr-TR" smtClean="0"/>
              <a:pPr/>
              <a:t>46</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251520" y="692696"/>
            <a:ext cx="8892480"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GENEL</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 İŞ SAĞ.VE GÜV.KUR</a:t>
            </a:r>
            <a:r>
              <a:rPr lang="tr-TR" sz="4400" dirty="0" smtClean="0">
                <a:solidFill>
                  <a:schemeClr val="tx2"/>
                </a:solidFill>
                <a:latin typeface="Arial" pitchFamily="34" charset="0"/>
                <a:ea typeface="+mj-ea"/>
                <a:cs typeface="Arial" pitchFamily="34" charset="0"/>
              </a:rPr>
              <a:t>AL</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6" name="5 Dikdörtgen"/>
          <p:cNvSpPr/>
          <p:nvPr/>
        </p:nvSpPr>
        <p:spPr>
          <a:xfrm>
            <a:off x="251520" y="2136339"/>
            <a:ext cx="8424936" cy="3970318"/>
          </a:xfrm>
          <a:prstGeom prst="rect">
            <a:avLst/>
          </a:prstGeom>
        </p:spPr>
        <p:txBody>
          <a:bodyPr wrap="square">
            <a:spAutoFit/>
          </a:bodyPr>
          <a:lstStyle/>
          <a:p>
            <a:pPr>
              <a:lnSpc>
                <a:spcPct val="90000"/>
              </a:lnSpc>
            </a:pPr>
            <a:r>
              <a:rPr lang="tr-TR" sz="2800" dirty="0" smtClean="0">
                <a:latin typeface="Tahoma" pitchFamily="34" charset="0"/>
                <a:ea typeface="Tahoma" pitchFamily="34" charset="0"/>
                <a:cs typeface="Tahoma" pitchFamily="34" charset="0"/>
              </a:rPr>
              <a:t>4- </a:t>
            </a:r>
            <a:r>
              <a:rPr lang="tr-TR" sz="2800" dirty="0" smtClean="0">
                <a:latin typeface="Arial" pitchFamily="34" charset="0"/>
                <a:ea typeface="Tahoma" pitchFamily="34" charset="0"/>
                <a:cs typeface="Arial" pitchFamily="34" charset="0"/>
              </a:rPr>
              <a:t>Alkol ya da başka bir uyuşturucu tesirinde  olan ya da bunları taşıyan kimseler işyerine  giremez.</a:t>
            </a:r>
          </a:p>
          <a:p>
            <a:pPr>
              <a:lnSpc>
                <a:spcPct val="90000"/>
              </a:lnSpc>
            </a:pPr>
            <a:endParaRPr lang="tr-TR" sz="2800" dirty="0" smtClean="0">
              <a:latin typeface="Arial" pitchFamily="34" charset="0"/>
              <a:ea typeface="Tahoma" pitchFamily="34" charset="0"/>
              <a:cs typeface="Arial" pitchFamily="34" charset="0"/>
            </a:endParaRPr>
          </a:p>
          <a:p>
            <a:pPr>
              <a:lnSpc>
                <a:spcPct val="90000"/>
              </a:lnSpc>
            </a:pPr>
            <a:r>
              <a:rPr lang="tr-TR" sz="2800" dirty="0" smtClean="0">
                <a:latin typeface="Arial" pitchFamily="34" charset="0"/>
                <a:ea typeface="Tahoma" pitchFamily="34" charset="0"/>
                <a:cs typeface="Arial" pitchFamily="34" charset="0"/>
              </a:rPr>
              <a:t>5- Depo ve üretim vb. uygun olmayan alanlarda uyumak yasaktır.</a:t>
            </a:r>
          </a:p>
          <a:p>
            <a:pPr>
              <a:lnSpc>
                <a:spcPct val="90000"/>
              </a:lnSpc>
            </a:pPr>
            <a:endParaRPr lang="tr-TR" sz="2800" dirty="0" smtClean="0">
              <a:latin typeface="Arial" pitchFamily="34" charset="0"/>
              <a:ea typeface="Tahoma" pitchFamily="34" charset="0"/>
              <a:cs typeface="Arial" pitchFamily="34" charset="0"/>
            </a:endParaRPr>
          </a:p>
          <a:p>
            <a:pPr>
              <a:lnSpc>
                <a:spcPct val="90000"/>
              </a:lnSpc>
            </a:pPr>
            <a:r>
              <a:rPr lang="tr-TR" sz="2800" dirty="0" smtClean="0">
                <a:latin typeface="Arial" pitchFamily="34" charset="0"/>
                <a:ea typeface="Tahoma" pitchFamily="34" charset="0"/>
                <a:cs typeface="Arial" pitchFamily="34" charset="0"/>
              </a:rPr>
              <a:t>6- İşyerlerine ateşli silah ve bıçak sokmak yasaktır.</a:t>
            </a:r>
          </a:p>
          <a:p>
            <a:pPr>
              <a:lnSpc>
                <a:spcPct val="90000"/>
              </a:lnSpc>
            </a:pPr>
            <a:endParaRPr lang="tr-TR" sz="2800" dirty="0" smtClean="0">
              <a:latin typeface="Arial" pitchFamily="34" charset="0"/>
              <a:ea typeface="Tahoma" pitchFamily="34" charset="0"/>
              <a:cs typeface="Arial" pitchFamily="34" charset="0"/>
            </a:endParaRPr>
          </a:p>
          <a:p>
            <a:pPr>
              <a:lnSpc>
                <a:spcPct val="90000"/>
              </a:lnSpc>
            </a:pPr>
            <a:r>
              <a:rPr lang="tr-TR" sz="2800" dirty="0" smtClean="0">
                <a:latin typeface="Arial" pitchFamily="34" charset="0"/>
                <a:ea typeface="Tahoma" pitchFamily="34" charset="0"/>
                <a:cs typeface="Arial" pitchFamily="34" charset="0"/>
              </a:rPr>
              <a:t>7- Belirtilen yerler haricinde yiyip içmek ve sigara kullanmak yasaktır.</a:t>
            </a:r>
          </a:p>
        </p:txBody>
      </p:sp>
      <p:sp>
        <p:nvSpPr>
          <p:cNvPr id="9" name="Başlık 1"/>
          <p:cNvSpPr txBox="1">
            <a:spLocks/>
          </p:cNvSpPr>
          <p:nvPr/>
        </p:nvSpPr>
        <p:spPr>
          <a:xfrm>
            <a:off x="539552" y="1412776"/>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noProof="0" dirty="0" smtClean="0">
                <a:solidFill>
                  <a:srgbClr val="FF0000"/>
                </a:solidFill>
                <a:latin typeface="Arial" pitchFamily="34" charset="0"/>
                <a:ea typeface="+mj-ea"/>
                <a:cs typeface="Arial" pitchFamily="34" charset="0"/>
              </a:rPr>
              <a:t>Genel iş Sağlığı ve Güvenliği Kuralları</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7" name="6 Slayt Numarası Yer Tutucusu"/>
          <p:cNvSpPr>
            <a:spLocks noGrp="1"/>
          </p:cNvSpPr>
          <p:nvPr>
            <p:ph type="sldNum" sz="quarter" idx="12"/>
          </p:nvPr>
        </p:nvSpPr>
        <p:spPr/>
        <p:txBody>
          <a:bodyPr/>
          <a:lstStyle/>
          <a:p>
            <a:fld id="{9316056E-9595-4B2E-A17F-CDAFB21B2F8B}" type="slidenum">
              <a:rPr lang="tr-TR" smtClean="0"/>
              <a:pPr/>
              <a:t>47</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251520" y="692696"/>
            <a:ext cx="8892480"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GENEL</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 İŞ SAĞ.VE GÜV.KUR</a:t>
            </a:r>
            <a:r>
              <a:rPr lang="tr-TR" sz="4400" dirty="0" smtClean="0">
                <a:solidFill>
                  <a:schemeClr val="tx2"/>
                </a:solidFill>
                <a:latin typeface="Arial" pitchFamily="34" charset="0"/>
                <a:ea typeface="+mj-ea"/>
                <a:cs typeface="Arial" pitchFamily="34" charset="0"/>
              </a:rPr>
              <a:t>AL</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6" name="5 Dikdörtgen"/>
          <p:cNvSpPr/>
          <p:nvPr/>
        </p:nvSpPr>
        <p:spPr>
          <a:xfrm>
            <a:off x="251520" y="1988841"/>
            <a:ext cx="8496944" cy="3970318"/>
          </a:xfrm>
          <a:prstGeom prst="rect">
            <a:avLst/>
          </a:prstGeom>
        </p:spPr>
        <p:txBody>
          <a:bodyPr wrap="square">
            <a:spAutoFit/>
          </a:bodyPr>
          <a:lstStyle/>
          <a:p>
            <a:pPr>
              <a:lnSpc>
                <a:spcPct val="90000"/>
              </a:lnSpc>
            </a:pPr>
            <a:r>
              <a:rPr lang="tr-TR" sz="2800" dirty="0" smtClean="0">
                <a:latin typeface="Arial" pitchFamily="34" charset="0"/>
                <a:ea typeface="Tahoma" pitchFamily="34" charset="0"/>
                <a:cs typeface="Arial" pitchFamily="34" charset="0"/>
              </a:rPr>
              <a:t>8- İşyeri sahası içerisinde koşmak, bağırmak, bir şey fırlatmak, boğuşmak ve fiziksel şakalar yapmak yasaktır.</a:t>
            </a:r>
          </a:p>
          <a:p>
            <a:pPr>
              <a:lnSpc>
                <a:spcPct val="90000"/>
              </a:lnSpc>
            </a:pPr>
            <a:endParaRPr lang="tr-TR" sz="2800" dirty="0" smtClean="0">
              <a:latin typeface="Arial" pitchFamily="34" charset="0"/>
              <a:ea typeface="Tahoma" pitchFamily="34" charset="0"/>
              <a:cs typeface="Arial" pitchFamily="34" charset="0"/>
            </a:endParaRPr>
          </a:p>
          <a:p>
            <a:pPr>
              <a:lnSpc>
                <a:spcPct val="90000"/>
              </a:lnSpc>
            </a:pPr>
            <a:r>
              <a:rPr lang="tr-TR" sz="2800" dirty="0" smtClean="0">
                <a:latin typeface="Arial" pitchFamily="34" charset="0"/>
                <a:ea typeface="Tahoma" pitchFamily="34" charset="0"/>
                <a:cs typeface="Arial" pitchFamily="34" charset="0"/>
              </a:rPr>
              <a:t>9- Çalışma yerleri ve yollar her zaman temiz ve düzenli tutulacaktır.</a:t>
            </a:r>
          </a:p>
          <a:p>
            <a:pPr>
              <a:lnSpc>
                <a:spcPct val="90000"/>
              </a:lnSpc>
            </a:pPr>
            <a:endParaRPr lang="tr-TR" sz="2800" dirty="0" smtClean="0">
              <a:latin typeface="Arial" pitchFamily="34" charset="0"/>
              <a:ea typeface="Tahoma" pitchFamily="34" charset="0"/>
              <a:cs typeface="Arial" pitchFamily="34" charset="0"/>
            </a:endParaRPr>
          </a:p>
          <a:p>
            <a:pPr>
              <a:lnSpc>
                <a:spcPct val="90000"/>
              </a:lnSpc>
            </a:pPr>
            <a:r>
              <a:rPr lang="tr-TR" sz="2800" dirty="0" smtClean="0">
                <a:latin typeface="Arial" pitchFamily="34" charset="0"/>
                <a:ea typeface="Tahoma" pitchFamily="34" charset="0"/>
                <a:cs typeface="Arial" pitchFamily="34" charset="0"/>
              </a:rPr>
              <a:t>10- Yetkili olmayan kişinin herhangi bir makine veya ekipman üzerinde tamir/bakım yapması ve kullanması yasaktır.</a:t>
            </a:r>
          </a:p>
        </p:txBody>
      </p:sp>
      <p:sp>
        <p:nvSpPr>
          <p:cNvPr id="9" name="Başlık 1"/>
          <p:cNvSpPr txBox="1">
            <a:spLocks/>
          </p:cNvSpPr>
          <p:nvPr/>
        </p:nvSpPr>
        <p:spPr>
          <a:xfrm>
            <a:off x="539552" y="1412776"/>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noProof="0" dirty="0" smtClean="0">
                <a:solidFill>
                  <a:srgbClr val="FF0000"/>
                </a:solidFill>
                <a:latin typeface="Arial" pitchFamily="34" charset="0"/>
                <a:ea typeface="+mj-ea"/>
                <a:cs typeface="Arial" pitchFamily="34" charset="0"/>
              </a:rPr>
              <a:t>Genel iş Sağlığı ve Güvenliği Kuralları</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7" name="6 Slayt Numarası Yer Tutucusu"/>
          <p:cNvSpPr>
            <a:spLocks noGrp="1"/>
          </p:cNvSpPr>
          <p:nvPr>
            <p:ph type="sldNum" sz="quarter" idx="12"/>
          </p:nvPr>
        </p:nvSpPr>
        <p:spPr/>
        <p:txBody>
          <a:bodyPr/>
          <a:lstStyle/>
          <a:p>
            <a:fld id="{9316056E-9595-4B2E-A17F-CDAFB21B2F8B}" type="slidenum">
              <a:rPr lang="tr-TR" smtClean="0"/>
              <a:pPr/>
              <a:t>48</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251520" y="692696"/>
            <a:ext cx="8892480"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GENEL</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 İŞ SAĞ.VE GÜV.KUR</a:t>
            </a:r>
            <a:r>
              <a:rPr lang="tr-TR" sz="4400" dirty="0" smtClean="0">
                <a:solidFill>
                  <a:schemeClr val="tx2"/>
                </a:solidFill>
                <a:latin typeface="Arial" pitchFamily="34" charset="0"/>
                <a:ea typeface="+mj-ea"/>
                <a:cs typeface="Arial" pitchFamily="34" charset="0"/>
              </a:rPr>
              <a:t>AL</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6" name="5 Dikdörtgen"/>
          <p:cNvSpPr/>
          <p:nvPr/>
        </p:nvSpPr>
        <p:spPr>
          <a:xfrm>
            <a:off x="323528" y="1988841"/>
            <a:ext cx="8424936" cy="2462213"/>
          </a:xfrm>
          <a:prstGeom prst="rect">
            <a:avLst/>
          </a:prstGeom>
        </p:spPr>
        <p:txBody>
          <a:bodyPr wrap="square">
            <a:spAutoFit/>
          </a:bodyPr>
          <a:lstStyle/>
          <a:p>
            <a:pPr>
              <a:lnSpc>
                <a:spcPct val="90000"/>
              </a:lnSpc>
            </a:pPr>
            <a:r>
              <a:rPr lang="tr-TR" sz="2800" dirty="0" smtClean="0">
                <a:latin typeface="Arial" pitchFamily="34" charset="0"/>
                <a:ea typeface="Tahoma" pitchFamily="34" charset="0"/>
                <a:cs typeface="Arial" pitchFamily="34" charset="0"/>
              </a:rPr>
              <a:t>11- Bir emniyet sisteminin (örn: makine muhafazalarının) herhangi bir şekilde görev yapamaz hale getirilmesi yasaktır.</a:t>
            </a:r>
          </a:p>
          <a:p>
            <a:pPr>
              <a:lnSpc>
                <a:spcPct val="90000"/>
              </a:lnSpc>
            </a:pPr>
            <a:endParaRPr lang="tr-TR" sz="2800" dirty="0" smtClean="0">
              <a:latin typeface="Arial" pitchFamily="34" charset="0"/>
              <a:ea typeface="Tahoma" pitchFamily="34" charset="0"/>
              <a:cs typeface="Arial" pitchFamily="34" charset="0"/>
            </a:endParaRPr>
          </a:p>
          <a:p>
            <a:pPr>
              <a:lnSpc>
                <a:spcPct val="90000"/>
              </a:lnSpc>
            </a:pPr>
            <a:endParaRPr lang="tr-TR" sz="2800" dirty="0" smtClean="0">
              <a:latin typeface="Arial" pitchFamily="34" charset="0"/>
              <a:ea typeface="Tahoma" pitchFamily="34" charset="0"/>
              <a:cs typeface="Arial" pitchFamily="34" charset="0"/>
            </a:endParaRPr>
          </a:p>
          <a:p>
            <a:endParaRPr lang="tr-TR" sz="2800" dirty="0">
              <a:latin typeface="Arial" pitchFamily="34" charset="0"/>
              <a:cs typeface="Arial" pitchFamily="34" charset="0"/>
            </a:endParaRPr>
          </a:p>
        </p:txBody>
      </p:sp>
      <p:sp>
        <p:nvSpPr>
          <p:cNvPr id="9" name="Başlık 1"/>
          <p:cNvSpPr txBox="1">
            <a:spLocks/>
          </p:cNvSpPr>
          <p:nvPr/>
        </p:nvSpPr>
        <p:spPr>
          <a:xfrm>
            <a:off x="539552" y="1412776"/>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noProof="0" dirty="0" smtClean="0">
                <a:solidFill>
                  <a:srgbClr val="FF0000"/>
                </a:solidFill>
                <a:latin typeface="Arial" pitchFamily="34" charset="0"/>
                <a:ea typeface="+mj-ea"/>
                <a:cs typeface="Arial" pitchFamily="34" charset="0"/>
              </a:rPr>
              <a:t>Genel iş Sağlığı ve Güvenliği Kuralları</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7" name="Picture 2" descr="C:\Users\Semra\Desktop\İş\Afiş\5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44208" y="2924944"/>
            <a:ext cx="2448272" cy="3047316"/>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Slayt Numarası Yer Tutucusu"/>
          <p:cNvSpPr>
            <a:spLocks noGrp="1"/>
          </p:cNvSpPr>
          <p:nvPr>
            <p:ph type="sldNum" sz="quarter" idx="12"/>
          </p:nvPr>
        </p:nvSpPr>
        <p:spPr/>
        <p:txBody>
          <a:bodyPr/>
          <a:lstStyle/>
          <a:p>
            <a:fld id="{9316056E-9595-4B2E-A17F-CDAFB21B2F8B}" type="slidenum">
              <a:rPr lang="tr-TR" smtClean="0"/>
              <a:pPr/>
              <a:t>49</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611560" y="1340768"/>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dirty="0" smtClean="0">
                <a:solidFill>
                  <a:srgbClr val="FF0000"/>
                </a:solidFill>
                <a:latin typeface="Arial" pitchFamily="34" charset="0"/>
                <a:ea typeface="+mj-ea"/>
                <a:cs typeface="Arial" pitchFamily="34" charset="0"/>
              </a:rPr>
              <a:t>T.C. ANAYASA MADDELERİ</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6" name="5 Dikdörtgen"/>
          <p:cNvSpPr/>
          <p:nvPr/>
        </p:nvSpPr>
        <p:spPr>
          <a:xfrm>
            <a:off x="269268" y="2255039"/>
            <a:ext cx="8568952" cy="2677656"/>
          </a:xfrm>
          <a:prstGeom prst="rect">
            <a:avLst/>
          </a:prstGeom>
        </p:spPr>
        <p:txBody>
          <a:bodyPr wrap="square">
            <a:spAutoFit/>
          </a:bodyPr>
          <a:lstStyle/>
          <a:p>
            <a:r>
              <a:rPr lang="tr-TR" sz="2400" dirty="0" smtClean="0">
                <a:latin typeface="Arial" pitchFamily="34" charset="0"/>
                <a:ea typeface="Tahoma" pitchFamily="34" charset="0"/>
                <a:cs typeface="Arial" pitchFamily="34" charset="0"/>
              </a:rPr>
              <a:t>Madde 56 – </a:t>
            </a:r>
            <a:r>
              <a:rPr lang="tr-TR" sz="2400" dirty="0" smtClean="0">
                <a:solidFill>
                  <a:srgbClr val="FF0000"/>
                </a:solidFill>
                <a:latin typeface="Arial" pitchFamily="34" charset="0"/>
                <a:ea typeface="Tahoma" pitchFamily="34" charset="0"/>
                <a:cs typeface="Arial" pitchFamily="34" charset="0"/>
              </a:rPr>
              <a:t>Herkes, sağlıklı ve dengeli bir çevrede yaşama hakkına sahiptir. </a:t>
            </a:r>
          </a:p>
          <a:p>
            <a:r>
              <a:rPr lang="tr-TR" sz="2400" dirty="0" smtClean="0">
                <a:latin typeface="Arial" pitchFamily="34" charset="0"/>
                <a:ea typeface="Tahoma" pitchFamily="34" charset="0"/>
                <a:cs typeface="Arial" pitchFamily="34" charset="0"/>
              </a:rPr>
              <a:t>- </a:t>
            </a:r>
            <a:r>
              <a:rPr lang="tr-TR" sz="2400" dirty="0" smtClean="0">
                <a:solidFill>
                  <a:srgbClr val="FF0000"/>
                </a:solidFill>
                <a:latin typeface="Arial" pitchFamily="34" charset="0"/>
                <a:ea typeface="Tahoma" pitchFamily="34" charset="0"/>
                <a:cs typeface="Arial" pitchFamily="34" charset="0"/>
              </a:rPr>
              <a:t>Devlet, herkesin hayatını, beden ve ruh sağlığı içinde sürdürmesini sağlamak; insan ve madde gücünde </a:t>
            </a:r>
          </a:p>
          <a:p>
            <a:r>
              <a:rPr lang="tr-TR" sz="2400" dirty="0" smtClean="0">
                <a:solidFill>
                  <a:srgbClr val="FF0000"/>
                </a:solidFill>
                <a:latin typeface="Arial" pitchFamily="34" charset="0"/>
                <a:ea typeface="Tahoma" pitchFamily="34" charset="0"/>
                <a:cs typeface="Arial" pitchFamily="34" charset="0"/>
              </a:rPr>
              <a:t>tasarruf ve verimi artırarak, işbirliğini gerçekleştirmek amacıyla sağlık kuruluşlarını tek elden planlayıp hizmet </a:t>
            </a:r>
          </a:p>
          <a:p>
            <a:r>
              <a:rPr lang="tr-TR" sz="2400" dirty="0" smtClean="0">
                <a:solidFill>
                  <a:srgbClr val="FF0000"/>
                </a:solidFill>
                <a:latin typeface="Arial" pitchFamily="34" charset="0"/>
                <a:ea typeface="Tahoma" pitchFamily="34" charset="0"/>
                <a:cs typeface="Arial" pitchFamily="34" charset="0"/>
              </a:rPr>
              <a:t>vermesini düzenler. </a:t>
            </a:r>
          </a:p>
        </p:txBody>
      </p:sp>
      <p:sp>
        <p:nvSpPr>
          <p:cNvPr id="7" name="Başlık 1"/>
          <p:cNvSpPr txBox="1">
            <a:spLocks/>
          </p:cNvSpPr>
          <p:nvPr/>
        </p:nvSpPr>
        <p:spPr>
          <a:xfrm>
            <a:off x="-180528" y="764704"/>
            <a:ext cx="9468544"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YASAL </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HAK VE SORUMLULUKLAR</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6300192" y="5157192"/>
            <a:ext cx="2232248" cy="936104"/>
          </a:xfrm>
          <a:prstGeom prst="rect">
            <a:avLst/>
          </a:prstGeom>
          <a:noFill/>
          <a:ln w="9525">
            <a:noFill/>
            <a:miter lim="800000"/>
            <a:headEnd/>
            <a:tailEnd/>
          </a:ln>
        </p:spPr>
      </p:pic>
      <p:sp>
        <p:nvSpPr>
          <p:cNvPr id="9" name="8 Slayt Numarası Yer Tutucusu"/>
          <p:cNvSpPr>
            <a:spLocks noGrp="1"/>
          </p:cNvSpPr>
          <p:nvPr>
            <p:ph type="sldNum" sz="quarter" idx="12"/>
          </p:nvPr>
        </p:nvSpPr>
        <p:spPr/>
        <p:txBody>
          <a:bodyPr/>
          <a:lstStyle/>
          <a:p>
            <a:fld id="{9316056E-9595-4B2E-A17F-CDAFB21B2F8B}" type="slidenum">
              <a:rPr lang="tr-TR" smtClean="0"/>
              <a:pPr/>
              <a:t>5</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251520" y="692696"/>
            <a:ext cx="8892480"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GENEL</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 İŞ SAĞ.VE GÜV.KUR</a:t>
            </a:r>
            <a:r>
              <a:rPr lang="tr-TR" sz="4400" dirty="0" smtClean="0">
                <a:solidFill>
                  <a:schemeClr val="tx2"/>
                </a:solidFill>
                <a:latin typeface="Arial" pitchFamily="34" charset="0"/>
                <a:ea typeface="+mj-ea"/>
                <a:cs typeface="Arial" pitchFamily="34" charset="0"/>
              </a:rPr>
              <a:t>AL</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6" name="5 Dikdörtgen"/>
          <p:cNvSpPr/>
          <p:nvPr/>
        </p:nvSpPr>
        <p:spPr>
          <a:xfrm>
            <a:off x="323528" y="1988840"/>
            <a:ext cx="8424936" cy="4013406"/>
          </a:xfrm>
          <a:prstGeom prst="rect">
            <a:avLst/>
          </a:prstGeom>
        </p:spPr>
        <p:txBody>
          <a:bodyPr wrap="square">
            <a:spAutoFit/>
          </a:bodyPr>
          <a:lstStyle/>
          <a:p>
            <a:pPr>
              <a:lnSpc>
                <a:spcPct val="90000"/>
              </a:lnSpc>
            </a:pPr>
            <a:r>
              <a:rPr lang="tr-TR" sz="2800" dirty="0" smtClean="0">
                <a:latin typeface="Arial" pitchFamily="34" charset="0"/>
                <a:ea typeface="Tahoma" pitchFamily="34" charset="0"/>
                <a:cs typeface="Arial" pitchFamily="34" charset="0"/>
              </a:rPr>
              <a:t>12- Herhangi bir nedenle sökülen muhafazalar cihaz çalıştırılmadan önce yerine takılmalıdır. </a:t>
            </a:r>
          </a:p>
          <a:p>
            <a:pPr>
              <a:lnSpc>
                <a:spcPct val="90000"/>
              </a:lnSpc>
            </a:pPr>
            <a:endParaRPr lang="tr-TR" sz="2800" dirty="0" smtClean="0">
              <a:latin typeface="Arial" pitchFamily="34" charset="0"/>
              <a:cs typeface="Arial" pitchFamily="34" charset="0"/>
            </a:endParaRPr>
          </a:p>
          <a:p>
            <a:pPr>
              <a:lnSpc>
                <a:spcPct val="90000"/>
              </a:lnSpc>
            </a:pPr>
            <a:r>
              <a:rPr lang="tr-TR" sz="2800" dirty="0" smtClean="0">
                <a:latin typeface="Arial" pitchFamily="34" charset="0"/>
                <a:ea typeface="Tahoma" pitchFamily="34" charset="0"/>
                <a:cs typeface="Arial" pitchFamily="34" charset="0"/>
              </a:rPr>
              <a:t>13- Cihazının başından ayrılan çalışan cihazı çalışır durumda bırakmamalıdır.</a:t>
            </a:r>
          </a:p>
          <a:p>
            <a:pPr>
              <a:lnSpc>
                <a:spcPct val="90000"/>
              </a:lnSpc>
            </a:pPr>
            <a:endParaRPr lang="tr-TR" sz="2800" dirty="0" smtClean="0">
              <a:latin typeface="Arial" pitchFamily="34" charset="0"/>
              <a:ea typeface="Tahoma" pitchFamily="34" charset="0"/>
              <a:cs typeface="Arial" pitchFamily="34" charset="0"/>
            </a:endParaRPr>
          </a:p>
          <a:p>
            <a:pPr>
              <a:lnSpc>
                <a:spcPct val="90000"/>
              </a:lnSpc>
            </a:pPr>
            <a:r>
              <a:rPr lang="tr-TR" sz="2800" dirty="0" smtClean="0">
                <a:latin typeface="Arial" pitchFamily="34" charset="0"/>
                <a:ea typeface="Tahoma" pitchFamily="34" charset="0"/>
                <a:cs typeface="Arial" pitchFamily="34" charset="0"/>
              </a:rPr>
              <a:t>14- Tüm elektrik kutu ve panel kapakları kapalı bulundurulacak, bunların içerisine yabancı cisimler konulmayacaktır.</a:t>
            </a:r>
          </a:p>
          <a:p>
            <a:r>
              <a:rPr lang="tr-TR" sz="2800" dirty="0" smtClean="0">
                <a:latin typeface="Arial" pitchFamily="34" charset="0"/>
                <a:ea typeface="Tahoma" pitchFamily="34" charset="0"/>
                <a:cs typeface="Arial" pitchFamily="34" charset="0"/>
              </a:rPr>
              <a:t>.</a:t>
            </a:r>
            <a:endParaRPr lang="tr-TR" sz="2800" dirty="0">
              <a:latin typeface="Arial" pitchFamily="34" charset="0"/>
              <a:cs typeface="Arial" pitchFamily="34" charset="0"/>
            </a:endParaRPr>
          </a:p>
        </p:txBody>
      </p:sp>
      <p:sp>
        <p:nvSpPr>
          <p:cNvPr id="9" name="Başlık 1"/>
          <p:cNvSpPr txBox="1">
            <a:spLocks/>
          </p:cNvSpPr>
          <p:nvPr/>
        </p:nvSpPr>
        <p:spPr>
          <a:xfrm>
            <a:off x="539552" y="1412776"/>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noProof="0" dirty="0" smtClean="0">
                <a:solidFill>
                  <a:srgbClr val="FF0000"/>
                </a:solidFill>
                <a:latin typeface="Arial" pitchFamily="34" charset="0"/>
                <a:ea typeface="+mj-ea"/>
                <a:cs typeface="Arial" pitchFamily="34" charset="0"/>
              </a:rPr>
              <a:t>Genel iş Sağlığı ve Güvenliği Kuralları</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7" name="6 Slayt Numarası Yer Tutucusu"/>
          <p:cNvSpPr>
            <a:spLocks noGrp="1"/>
          </p:cNvSpPr>
          <p:nvPr>
            <p:ph type="sldNum" sz="quarter" idx="12"/>
          </p:nvPr>
        </p:nvSpPr>
        <p:spPr/>
        <p:txBody>
          <a:bodyPr/>
          <a:lstStyle/>
          <a:p>
            <a:fld id="{9316056E-9595-4B2E-A17F-CDAFB21B2F8B}" type="slidenum">
              <a:rPr lang="tr-TR" smtClean="0"/>
              <a:pPr/>
              <a:t>50</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251520" y="692696"/>
            <a:ext cx="8892480"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GENEL</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 İŞ SAĞ.VE GÜV.KUR</a:t>
            </a:r>
            <a:r>
              <a:rPr lang="tr-TR" sz="4400" dirty="0" smtClean="0">
                <a:solidFill>
                  <a:schemeClr val="tx2"/>
                </a:solidFill>
                <a:latin typeface="Arial" pitchFamily="34" charset="0"/>
                <a:ea typeface="+mj-ea"/>
                <a:cs typeface="Arial" pitchFamily="34" charset="0"/>
              </a:rPr>
              <a:t>AL</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6" name="5 Dikdörtgen"/>
          <p:cNvSpPr/>
          <p:nvPr/>
        </p:nvSpPr>
        <p:spPr>
          <a:xfrm>
            <a:off x="323528" y="1988840"/>
            <a:ext cx="8424936" cy="3237809"/>
          </a:xfrm>
          <a:prstGeom prst="rect">
            <a:avLst/>
          </a:prstGeom>
        </p:spPr>
        <p:txBody>
          <a:bodyPr wrap="square">
            <a:spAutoFit/>
          </a:bodyPr>
          <a:lstStyle/>
          <a:p>
            <a:pPr>
              <a:lnSpc>
                <a:spcPct val="90000"/>
              </a:lnSpc>
            </a:pPr>
            <a:r>
              <a:rPr lang="tr-TR" sz="2800" dirty="0" smtClean="0">
                <a:latin typeface="Arial" pitchFamily="34" charset="0"/>
                <a:ea typeface="Tahoma" pitchFamily="34" charset="0"/>
                <a:cs typeface="Arial" pitchFamily="34" charset="0"/>
              </a:rPr>
              <a:t>15- İşyerlerine ne amaçla olursa olsun kullanımı onaylanmamış bir kimyasal madde sokulması yasaktır.</a:t>
            </a:r>
            <a:endParaRPr lang="en-US" sz="2800" dirty="0" smtClean="0">
              <a:latin typeface="Arial" pitchFamily="34" charset="0"/>
              <a:ea typeface="Tahoma" pitchFamily="34" charset="0"/>
              <a:cs typeface="Arial" pitchFamily="34" charset="0"/>
            </a:endParaRPr>
          </a:p>
          <a:p>
            <a:pPr>
              <a:lnSpc>
                <a:spcPct val="90000"/>
              </a:lnSpc>
            </a:pPr>
            <a:endParaRPr lang="tr-TR" sz="2800" dirty="0" smtClean="0">
              <a:latin typeface="Arial" pitchFamily="34" charset="0"/>
              <a:ea typeface="Tahoma" pitchFamily="34" charset="0"/>
              <a:cs typeface="Arial" pitchFamily="34" charset="0"/>
            </a:endParaRPr>
          </a:p>
          <a:p>
            <a:pPr>
              <a:lnSpc>
                <a:spcPct val="90000"/>
              </a:lnSpc>
            </a:pPr>
            <a:r>
              <a:rPr lang="tr-TR" sz="2800" dirty="0" smtClean="0">
                <a:latin typeface="Arial" pitchFamily="34" charset="0"/>
                <a:ea typeface="Tahoma" pitchFamily="34" charset="0"/>
                <a:cs typeface="Arial" pitchFamily="34" charset="0"/>
              </a:rPr>
              <a:t>16- Tüm kimyasal maddeler mümkün ise </a:t>
            </a:r>
            <a:r>
              <a:rPr lang="tr-TR" sz="2800" dirty="0" err="1" smtClean="0">
                <a:latin typeface="Arial" pitchFamily="34" charset="0"/>
                <a:ea typeface="Tahoma" pitchFamily="34" charset="0"/>
                <a:cs typeface="Arial" pitchFamily="34" charset="0"/>
              </a:rPr>
              <a:t>orjinal</a:t>
            </a:r>
            <a:r>
              <a:rPr lang="tr-TR" sz="2800" dirty="0" smtClean="0">
                <a:latin typeface="Arial" pitchFamily="34" charset="0"/>
                <a:ea typeface="Tahoma" pitchFamily="34" charset="0"/>
                <a:cs typeface="Arial" pitchFamily="34" charset="0"/>
              </a:rPr>
              <a:t> ambalajı içerisinde, değilse uygun kaplar içerisinde ve </a:t>
            </a:r>
            <a:r>
              <a:rPr lang="tr-TR" sz="2800" dirty="0" smtClean="0">
                <a:solidFill>
                  <a:srgbClr val="FF0000"/>
                </a:solidFill>
                <a:latin typeface="Arial" pitchFamily="34" charset="0"/>
                <a:ea typeface="Tahoma" pitchFamily="34" charset="0"/>
                <a:cs typeface="Arial" pitchFamily="34" charset="0"/>
              </a:rPr>
              <a:t>mutlaka etiketli şekilde </a:t>
            </a:r>
            <a:r>
              <a:rPr lang="tr-TR" sz="2800" dirty="0" smtClean="0">
                <a:latin typeface="Arial" pitchFamily="34" charset="0"/>
                <a:ea typeface="Tahoma" pitchFamily="34" charset="0"/>
                <a:cs typeface="Arial" pitchFamily="34" charset="0"/>
              </a:rPr>
              <a:t>bulundurulmalıdır.</a:t>
            </a:r>
          </a:p>
          <a:p>
            <a:endParaRPr lang="tr-TR" sz="2800" dirty="0">
              <a:latin typeface="Arial" pitchFamily="34" charset="0"/>
              <a:cs typeface="Arial" pitchFamily="34" charset="0"/>
            </a:endParaRPr>
          </a:p>
        </p:txBody>
      </p:sp>
      <p:sp>
        <p:nvSpPr>
          <p:cNvPr id="9" name="Başlık 1"/>
          <p:cNvSpPr txBox="1">
            <a:spLocks/>
          </p:cNvSpPr>
          <p:nvPr/>
        </p:nvSpPr>
        <p:spPr>
          <a:xfrm>
            <a:off x="539552" y="1412776"/>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noProof="0" dirty="0" smtClean="0">
                <a:solidFill>
                  <a:srgbClr val="FF0000"/>
                </a:solidFill>
                <a:latin typeface="Arial" pitchFamily="34" charset="0"/>
                <a:ea typeface="+mj-ea"/>
                <a:cs typeface="Arial" pitchFamily="34" charset="0"/>
              </a:rPr>
              <a:t>Genel iş Sağlığı ve Güvenliği Kuralları</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7" name="İÇTİĞİNİZ ŞEYE DİKKAT.wmv">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6012160" y="4725144"/>
            <a:ext cx="2088232" cy="1368152"/>
          </a:xfrm>
          <a:prstGeom prst="rect">
            <a:avLst/>
          </a:prstGeom>
        </p:spPr>
      </p:pic>
      <p:sp>
        <p:nvSpPr>
          <p:cNvPr id="8" name="7 Slayt Numarası Yer Tutucusu"/>
          <p:cNvSpPr>
            <a:spLocks noGrp="1"/>
          </p:cNvSpPr>
          <p:nvPr>
            <p:ph type="sldNum" sz="quarter" idx="12"/>
          </p:nvPr>
        </p:nvSpPr>
        <p:spPr/>
        <p:txBody>
          <a:bodyPr/>
          <a:lstStyle/>
          <a:p>
            <a:fld id="{9316056E-9595-4B2E-A17F-CDAFB21B2F8B}" type="slidenum">
              <a:rPr lang="tr-TR" smtClean="0"/>
              <a:pPr/>
              <a:t>51</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251520" y="692696"/>
            <a:ext cx="8892480"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GENEL</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 İŞ SAĞ.VE GÜV.KUR</a:t>
            </a:r>
            <a:r>
              <a:rPr lang="tr-TR" sz="4400" dirty="0" smtClean="0">
                <a:solidFill>
                  <a:schemeClr val="tx2"/>
                </a:solidFill>
                <a:latin typeface="Arial" pitchFamily="34" charset="0"/>
                <a:ea typeface="+mj-ea"/>
                <a:cs typeface="Arial" pitchFamily="34" charset="0"/>
              </a:rPr>
              <a:t>AL</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6" name="5 Dikdörtgen"/>
          <p:cNvSpPr/>
          <p:nvPr/>
        </p:nvSpPr>
        <p:spPr>
          <a:xfrm>
            <a:off x="323528" y="1988840"/>
            <a:ext cx="8424936" cy="1686616"/>
          </a:xfrm>
          <a:prstGeom prst="rect">
            <a:avLst/>
          </a:prstGeom>
        </p:spPr>
        <p:txBody>
          <a:bodyPr wrap="square">
            <a:spAutoFit/>
          </a:bodyPr>
          <a:lstStyle/>
          <a:p>
            <a:pPr>
              <a:lnSpc>
                <a:spcPct val="90000"/>
              </a:lnSpc>
            </a:pPr>
            <a:r>
              <a:rPr lang="tr-TR" sz="2800" dirty="0" smtClean="0">
                <a:latin typeface="Arial" pitchFamily="34" charset="0"/>
                <a:ea typeface="Tahoma" pitchFamily="34" charset="0"/>
                <a:cs typeface="Arial" pitchFamily="34" charset="0"/>
              </a:rPr>
              <a:t>17- </a:t>
            </a:r>
            <a:r>
              <a:rPr lang="tr-TR" sz="2800" dirty="0" smtClean="0">
                <a:latin typeface="Tahoma" pitchFamily="34" charset="0"/>
                <a:ea typeface="Tahoma" pitchFamily="34" charset="0"/>
                <a:cs typeface="Tahoma" pitchFamily="34" charset="0"/>
              </a:rPr>
              <a:t>Tüm kimyasal maddelerle göz teması ve aşırı kullanımdan kaçınılacak, yeterli havalandırma ile kullanılacaktır.</a:t>
            </a:r>
            <a:endParaRPr lang="tr-TR" sz="2800" dirty="0" smtClean="0">
              <a:latin typeface="Arial" pitchFamily="34" charset="0"/>
              <a:ea typeface="Tahoma" pitchFamily="34" charset="0"/>
              <a:cs typeface="Arial" pitchFamily="34" charset="0"/>
            </a:endParaRPr>
          </a:p>
          <a:p>
            <a:endParaRPr lang="tr-TR" sz="2800" dirty="0">
              <a:latin typeface="Arial" pitchFamily="34" charset="0"/>
              <a:cs typeface="Arial" pitchFamily="34" charset="0"/>
            </a:endParaRPr>
          </a:p>
        </p:txBody>
      </p:sp>
      <p:sp>
        <p:nvSpPr>
          <p:cNvPr id="9" name="Başlık 1"/>
          <p:cNvSpPr txBox="1">
            <a:spLocks/>
          </p:cNvSpPr>
          <p:nvPr/>
        </p:nvSpPr>
        <p:spPr>
          <a:xfrm>
            <a:off x="539552" y="1412776"/>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noProof="0" dirty="0" smtClean="0">
                <a:solidFill>
                  <a:srgbClr val="FF0000"/>
                </a:solidFill>
                <a:latin typeface="Arial" pitchFamily="34" charset="0"/>
                <a:ea typeface="+mj-ea"/>
                <a:cs typeface="Arial" pitchFamily="34" charset="0"/>
              </a:rPr>
              <a:t>Genel iş Sağlığı ve Güvenliği Kuralları</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8" name="Picture 2" descr="C:\Users\Semra\Desktop\Küvette_göz_duşu_zoom--G00034992-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4168" y="2852937"/>
            <a:ext cx="2907374" cy="309634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 name="Picture 3" descr="C:\Users\Semra\Desktop\562-165x16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5856" y="3573016"/>
            <a:ext cx="1240609" cy="165926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10 Slayt Numarası Yer Tutucusu"/>
          <p:cNvSpPr>
            <a:spLocks noGrp="1"/>
          </p:cNvSpPr>
          <p:nvPr>
            <p:ph type="sldNum" sz="quarter" idx="12"/>
          </p:nvPr>
        </p:nvSpPr>
        <p:spPr/>
        <p:txBody>
          <a:bodyPr/>
          <a:lstStyle/>
          <a:p>
            <a:fld id="{9316056E-9595-4B2E-A17F-CDAFB21B2F8B}" type="slidenum">
              <a:rPr lang="tr-TR" smtClean="0"/>
              <a:pPr/>
              <a:t>52</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251520" y="692696"/>
            <a:ext cx="8892480"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GENEL</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 İŞ SAĞ.VE GÜV.KUR</a:t>
            </a:r>
            <a:r>
              <a:rPr lang="tr-TR" sz="4400" dirty="0" smtClean="0">
                <a:solidFill>
                  <a:schemeClr val="tx2"/>
                </a:solidFill>
                <a:latin typeface="Arial" pitchFamily="34" charset="0"/>
                <a:ea typeface="+mj-ea"/>
                <a:cs typeface="Arial" pitchFamily="34" charset="0"/>
              </a:rPr>
              <a:t>AL</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6" name="5 Dikdörtgen"/>
          <p:cNvSpPr/>
          <p:nvPr/>
        </p:nvSpPr>
        <p:spPr>
          <a:xfrm>
            <a:off x="323528" y="1988840"/>
            <a:ext cx="8424936" cy="3453253"/>
          </a:xfrm>
          <a:prstGeom prst="rect">
            <a:avLst/>
          </a:prstGeom>
        </p:spPr>
        <p:txBody>
          <a:bodyPr wrap="square">
            <a:spAutoFit/>
          </a:bodyPr>
          <a:lstStyle/>
          <a:p>
            <a:pPr>
              <a:lnSpc>
                <a:spcPct val="80000"/>
              </a:lnSpc>
            </a:pPr>
            <a:r>
              <a:rPr lang="tr-TR" sz="2800" dirty="0" smtClean="0">
                <a:latin typeface="Arial" pitchFamily="34" charset="0"/>
                <a:ea typeface="Tahoma" pitchFamily="34" charset="0"/>
                <a:cs typeface="Arial" pitchFamily="34" charset="0"/>
              </a:rPr>
              <a:t>18- En yakın yangın söndürücüsü, alarm düğmesi ve acil çıkış kapısının yeri herkes tarafından bilinecek, yangın ekipmanlarının önü </a:t>
            </a:r>
          </a:p>
          <a:p>
            <a:pPr>
              <a:lnSpc>
                <a:spcPct val="80000"/>
              </a:lnSpc>
            </a:pPr>
            <a:r>
              <a:rPr lang="tr-TR" sz="2800" dirty="0" smtClean="0">
                <a:latin typeface="Arial" pitchFamily="34" charset="0"/>
                <a:ea typeface="Tahoma" pitchFamily="34" charset="0"/>
                <a:cs typeface="Arial" pitchFamily="34" charset="0"/>
              </a:rPr>
              <a:t>kapatılmayacaktır.</a:t>
            </a:r>
          </a:p>
          <a:p>
            <a:pPr>
              <a:lnSpc>
                <a:spcPct val="90000"/>
              </a:lnSpc>
            </a:pPr>
            <a:endParaRPr lang="en-US" sz="2800" dirty="0" smtClean="0">
              <a:latin typeface="Arial" pitchFamily="34" charset="0"/>
              <a:ea typeface="Tahoma" pitchFamily="34" charset="0"/>
              <a:cs typeface="Arial" pitchFamily="34" charset="0"/>
            </a:endParaRPr>
          </a:p>
          <a:p>
            <a:pPr>
              <a:lnSpc>
                <a:spcPct val="90000"/>
              </a:lnSpc>
            </a:pPr>
            <a:endParaRPr lang="tr-TR" sz="2800" dirty="0" smtClean="0">
              <a:latin typeface="Arial" pitchFamily="34" charset="0"/>
              <a:ea typeface="Tahoma" pitchFamily="34" charset="0"/>
              <a:cs typeface="Arial" pitchFamily="34" charset="0"/>
            </a:endParaRPr>
          </a:p>
          <a:p>
            <a:pPr>
              <a:lnSpc>
                <a:spcPct val="90000"/>
              </a:lnSpc>
            </a:pPr>
            <a:r>
              <a:rPr lang="tr-TR" sz="2800" dirty="0" smtClean="0">
                <a:latin typeface="Arial" pitchFamily="34" charset="0"/>
                <a:ea typeface="Tahoma" pitchFamily="34" charset="0"/>
                <a:cs typeface="Arial" pitchFamily="34" charset="0"/>
              </a:rPr>
              <a:t>19- Herhangi bir asılı ağırlığın altında durmak yasaktır.</a:t>
            </a:r>
          </a:p>
          <a:p>
            <a:endParaRPr lang="tr-TR" sz="2800" dirty="0">
              <a:latin typeface="Arial" pitchFamily="34" charset="0"/>
              <a:cs typeface="Arial" pitchFamily="34" charset="0"/>
            </a:endParaRPr>
          </a:p>
        </p:txBody>
      </p:sp>
      <p:sp>
        <p:nvSpPr>
          <p:cNvPr id="9" name="Başlık 1"/>
          <p:cNvSpPr txBox="1">
            <a:spLocks/>
          </p:cNvSpPr>
          <p:nvPr/>
        </p:nvSpPr>
        <p:spPr>
          <a:xfrm>
            <a:off x="539552" y="1412776"/>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noProof="0" dirty="0" smtClean="0">
                <a:solidFill>
                  <a:srgbClr val="FF0000"/>
                </a:solidFill>
                <a:latin typeface="Arial" pitchFamily="34" charset="0"/>
                <a:ea typeface="+mj-ea"/>
                <a:cs typeface="Arial" pitchFamily="34" charset="0"/>
              </a:rPr>
              <a:t>Genel iş Sağlığı ve Güvenliği Kuralları</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8" name="Picture 2" descr="C:\Users\Semra\Desktop\İş\Uyarı Levha ve Tehlike İşaretleri\Acil Durum\91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52320" y="2420888"/>
            <a:ext cx="1264046" cy="151216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C:\Users\Semra\Desktop\İş\Uyarı Levha ve Tehlike İşaretleri\Yasaklayıcı\02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2240" y="4581128"/>
            <a:ext cx="1346774" cy="1502876"/>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10 Slayt Numarası Yer Tutucusu"/>
          <p:cNvSpPr>
            <a:spLocks noGrp="1"/>
          </p:cNvSpPr>
          <p:nvPr>
            <p:ph type="sldNum" sz="quarter" idx="12"/>
          </p:nvPr>
        </p:nvSpPr>
        <p:spPr/>
        <p:txBody>
          <a:bodyPr/>
          <a:lstStyle/>
          <a:p>
            <a:fld id="{9316056E-9595-4B2E-A17F-CDAFB21B2F8B}" type="slidenum">
              <a:rPr lang="tr-TR" smtClean="0"/>
              <a:pPr/>
              <a:t>53</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251520" y="692696"/>
            <a:ext cx="8892480"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GENEL</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 İŞ SAĞ.VE GÜV.KUR</a:t>
            </a:r>
            <a:r>
              <a:rPr lang="tr-TR" sz="4400" dirty="0" smtClean="0">
                <a:solidFill>
                  <a:schemeClr val="tx2"/>
                </a:solidFill>
                <a:latin typeface="Arial" pitchFamily="34" charset="0"/>
                <a:ea typeface="+mj-ea"/>
                <a:cs typeface="Arial" pitchFamily="34" charset="0"/>
              </a:rPr>
              <a:t>AL</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6" name="5 Dikdörtgen"/>
          <p:cNvSpPr/>
          <p:nvPr/>
        </p:nvSpPr>
        <p:spPr>
          <a:xfrm>
            <a:off x="323528" y="1988840"/>
            <a:ext cx="8424936" cy="2591479"/>
          </a:xfrm>
          <a:prstGeom prst="rect">
            <a:avLst/>
          </a:prstGeom>
        </p:spPr>
        <p:txBody>
          <a:bodyPr wrap="square">
            <a:spAutoFit/>
          </a:bodyPr>
          <a:lstStyle/>
          <a:p>
            <a:pPr>
              <a:lnSpc>
                <a:spcPct val="80000"/>
              </a:lnSpc>
            </a:pPr>
            <a:r>
              <a:rPr lang="tr-TR" sz="2800" dirty="0" smtClean="0">
                <a:latin typeface="Tahoma" pitchFamily="34" charset="0"/>
                <a:ea typeface="Tahoma" pitchFamily="34" charset="0"/>
                <a:cs typeface="Tahoma" pitchFamily="34" charset="0"/>
              </a:rPr>
              <a:t>20- Yüksek yerlerden atlanmamalıdır. </a:t>
            </a:r>
          </a:p>
          <a:p>
            <a:pPr>
              <a:lnSpc>
                <a:spcPct val="80000"/>
              </a:lnSpc>
            </a:pPr>
            <a:r>
              <a:rPr lang="tr-TR" sz="2800" dirty="0" smtClean="0">
                <a:latin typeface="Tahoma" pitchFamily="34" charset="0"/>
                <a:ea typeface="Tahoma" pitchFamily="34" charset="0"/>
                <a:cs typeface="Tahoma" pitchFamily="34" charset="0"/>
              </a:rPr>
              <a:t>(Araç, rampa vb.)</a:t>
            </a:r>
          </a:p>
          <a:p>
            <a:pPr>
              <a:lnSpc>
                <a:spcPct val="80000"/>
              </a:lnSpc>
            </a:pPr>
            <a:endParaRPr lang="tr-TR" sz="2800" dirty="0" smtClean="0">
              <a:latin typeface="Tahoma" pitchFamily="34" charset="0"/>
              <a:ea typeface="Tahoma" pitchFamily="34" charset="0"/>
              <a:cs typeface="Tahoma" pitchFamily="34" charset="0"/>
            </a:endParaRPr>
          </a:p>
          <a:p>
            <a:pPr>
              <a:lnSpc>
                <a:spcPct val="80000"/>
              </a:lnSpc>
            </a:pPr>
            <a:r>
              <a:rPr lang="tr-TR" sz="2800" dirty="0" smtClean="0">
                <a:latin typeface="Tahoma" pitchFamily="34" charset="0"/>
                <a:ea typeface="Tahoma" pitchFamily="34" charset="0"/>
                <a:cs typeface="Tahoma" pitchFamily="34" charset="0"/>
              </a:rPr>
              <a:t>21- Hayatınızı tehdit eden bir durumla karşılaştığınızda yaptığınız işi derhal bırakarak amirinize bilgi verilecektir.</a:t>
            </a:r>
          </a:p>
          <a:p>
            <a:endParaRPr lang="tr-TR" sz="2800" dirty="0">
              <a:latin typeface="Arial" pitchFamily="34" charset="0"/>
              <a:cs typeface="Arial" pitchFamily="34" charset="0"/>
            </a:endParaRPr>
          </a:p>
        </p:txBody>
      </p:sp>
      <p:sp>
        <p:nvSpPr>
          <p:cNvPr id="9" name="Başlık 1"/>
          <p:cNvSpPr txBox="1">
            <a:spLocks/>
          </p:cNvSpPr>
          <p:nvPr/>
        </p:nvSpPr>
        <p:spPr>
          <a:xfrm>
            <a:off x="539552" y="1412776"/>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noProof="0" dirty="0" smtClean="0">
                <a:solidFill>
                  <a:srgbClr val="FF0000"/>
                </a:solidFill>
                <a:latin typeface="Arial" pitchFamily="34" charset="0"/>
                <a:ea typeface="+mj-ea"/>
                <a:cs typeface="Arial" pitchFamily="34" charset="0"/>
              </a:rPr>
              <a:t>Genel iş Sağlığı ve Güvenliği Kuralları</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7" name="Picture 3" descr="Peintres"/>
          <p:cNvPicPr>
            <a:picLocks noChangeAspect="1" noChangeArrowheads="1"/>
          </p:cNvPicPr>
          <p:nvPr/>
        </p:nvPicPr>
        <p:blipFill>
          <a:blip r:embed="rId2" cstate="print"/>
          <a:srcRect/>
          <a:stretch>
            <a:fillRect/>
          </a:stretch>
        </p:blipFill>
        <p:spPr bwMode="auto">
          <a:xfrm>
            <a:off x="5148064" y="3933056"/>
            <a:ext cx="3383706" cy="1944216"/>
          </a:xfrm>
          <a:prstGeom prst="rect">
            <a:avLst/>
          </a:prstGeom>
          <a:noFill/>
          <a:ln w="9525">
            <a:noFill/>
            <a:miter lim="800000"/>
            <a:headEnd/>
            <a:tailEnd/>
          </a:ln>
        </p:spPr>
      </p:pic>
      <p:sp>
        <p:nvSpPr>
          <p:cNvPr id="8" name="7 Slayt Numarası Yer Tutucusu"/>
          <p:cNvSpPr>
            <a:spLocks noGrp="1"/>
          </p:cNvSpPr>
          <p:nvPr>
            <p:ph type="sldNum" sz="quarter" idx="12"/>
          </p:nvPr>
        </p:nvSpPr>
        <p:spPr/>
        <p:txBody>
          <a:bodyPr/>
          <a:lstStyle/>
          <a:p>
            <a:fld id="{9316056E-9595-4B2E-A17F-CDAFB21B2F8B}" type="slidenum">
              <a:rPr lang="tr-TR" smtClean="0"/>
              <a:pPr/>
              <a:t>54</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9316056E-9595-4B2E-A17F-CDAFB21B2F8B}" type="slidenum">
              <a:rPr lang="tr-TR" smtClean="0"/>
              <a:pPr/>
              <a:t>55</a:t>
            </a:fld>
            <a:endParaRPr lang="tr-TR"/>
          </a:p>
        </p:txBody>
      </p:sp>
      <p:pic>
        <p:nvPicPr>
          <p:cNvPr id="3" name="Resim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92697"/>
            <a:ext cx="9144000" cy="5832647"/>
          </a:xfrm>
          <a:prstGeom prst="rect">
            <a:avLst/>
          </a:prstGeom>
        </p:spPr>
      </p:pic>
    </p:spTree>
    <p:extLst>
      <p:ext uri="{BB962C8B-B14F-4D97-AF65-F5344CB8AC3E}">
        <p14:creationId xmlns:p14="http://schemas.microsoft.com/office/powerpoint/2010/main" xmlns="" val="3737557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9316056E-9595-4B2E-A17F-CDAFB21B2F8B}" type="slidenum">
              <a:rPr lang="tr-TR" smtClean="0"/>
              <a:pPr/>
              <a:t>56</a:t>
            </a:fld>
            <a:endParaRPr lang="tr-TR"/>
          </a:p>
        </p:txBody>
      </p:sp>
      <p:pic>
        <p:nvPicPr>
          <p:cNvPr id="3" name="Picture 8" descr="C:\Users\Semra\Desktop\Uyarı Levha ve Tehlike İşaretleri\Uyarı İşaretleri\34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75856" y="2782143"/>
            <a:ext cx="2764017" cy="2735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4 Dikdörtgen"/>
          <p:cNvSpPr/>
          <p:nvPr/>
        </p:nvSpPr>
        <p:spPr>
          <a:xfrm>
            <a:off x="-612576" y="836712"/>
            <a:ext cx="10849205" cy="923330"/>
          </a:xfrm>
          <a:prstGeom prst="rect">
            <a:avLst/>
          </a:prstGeom>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 algn="ctr">
              <a:defRPr/>
            </a:pPr>
            <a:r>
              <a:rPr lang="tr-TR" sz="5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TEŞEKKÜRLER…</a:t>
            </a:r>
            <a:endParaRPr lang="tr-TR" sz="54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xmlns="" val="250965374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611560" y="1340768"/>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dirty="0" smtClean="0">
                <a:solidFill>
                  <a:srgbClr val="FF0000"/>
                </a:solidFill>
                <a:latin typeface="Arial" pitchFamily="34" charset="0"/>
                <a:ea typeface="+mj-ea"/>
                <a:cs typeface="Arial" pitchFamily="34" charset="0"/>
              </a:rPr>
              <a:t>İnsan Hakları Bildirgesi</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5" name="Picture 2" descr="C:\Users\Semra\Desktop\happy-family-f7ef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420888"/>
            <a:ext cx="2376264" cy="316835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Dikdörtgen"/>
          <p:cNvSpPr/>
          <p:nvPr/>
        </p:nvSpPr>
        <p:spPr>
          <a:xfrm>
            <a:off x="2627784" y="1844824"/>
            <a:ext cx="4968552" cy="4401205"/>
          </a:xfrm>
          <a:prstGeom prst="rect">
            <a:avLst/>
          </a:prstGeom>
        </p:spPr>
        <p:txBody>
          <a:bodyPr wrap="square">
            <a:spAutoFit/>
          </a:bodyPr>
          <a:lstStyle/>
          <a:p>
            <a:r>
              <a:rPr lang="tr-TR" sz="2800" dirty="0" smtClean="0">
                <a:latin typeface="Arial" pitchFamily="34" charset="0"/>
                <a:ea typeface="Tahoma" pitchFamily="34" charset="0"/>
                <a:cs typeface="Arial" pitchFamily="34" charset="0"/>
              </a:rPr>
              <a:t>Madde 3:</a:t>
            </a:r>
          </a:p>
          <a:p>
            <a:r>
              <a:rPr lang="tr-TR" sz="2800" dirty="0" smtClean="0">
                <a:latin typeface="Arial" pitchFamily="34" charset="0"/>
                <a:ea typeface="Tahoma" pitchFamily="34" charset="0"/>
                <a:cs typeface="Arial" pitchFamily="34" charset="0"/>
              </a:rPr>
              <a:t>Yaşamak, özgürlük ve kişi güvenliği herkesin hakkıdır.</a:t>
            </a:r>
          </a:p>
          <a:p>
            <a:endParaRPr lang="tr-TR" sz="2800" dirty="0" smtClean="0">
              <a:latin typeface="Arial" pitchFamily="34" charset="0"/>
              <a:ea typeface="Tahoma" pitchFamily="34" charset="0"/>
              <a:cs typeface="Arial" pitchFamily="34" charset="0"/>
            </a:endParaRPr>
          </a:p>
          <a:p>
            <a:r>
              <a:rPr lang="tr-TR" sz="2800" dirty="0" smtClean="0">
                <a:latin typeface="Arial" pitchFamily="34" charset="0"/>
                <a:ea typeface="Tahoma" pitchFamily="34" charset="0"/>
                <a:cs typeface="Arial" pitchFamily="34" charset="0"/>
              </a:rPr>
              <a:t>Madde 23: </a:t>
            </a:r>
          </a:p>
          <a:p>
            <a:r>
              <a:rPr lang="tr-TR" sz="2800" dirty="0" smtClean="0">
                <a:latin typeface="Arial" pitchFamily="34" charset="0"/>
                <a:ea typeface="Tahoma" pitchFamily="34" charset="0"/>
                <a:cs typeface="Arial" pitchFamily="34" charset="0"/>
              </a:rPr>
              <a:t>Herkes, çalışma, işini özgürce seçme, adil ve uygun çalışma şartlarının sağlanması ve işsizlikten korunma haklarına sahiptir.</a:t>
            </a:r>
            <a:endParaRPr lang="tr-TR" sz="2800" dirty="0">
              <a:latin typeface="Arial" pitchFamily="34" charset="0"/>
              <a:ea typeface="Tahoma" pitchFamily="34" charset="0"/>
              <a:cs typeface="Arial" pitchFamily="34" charset="0"/>
            </a:endParaRPr>
          </a:p>
        </p:txBody>
      </p:sp>
      <p:sp>
        <p:nvSpPr>
          <p:cNvPr id="7" name="Başlık 1"/>
          <p:cNvSpPr txBox="1">
            <a:spLocks/>
          </p:cNvSpPr>
          <p:nvPr/>
        </p:nvSpPr>
        <p:spPr>
          <a:xfrm>
            <a:off x="-180528" y="764704"/>
            <a:ext cx="9468544"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YASAL </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HAK VE SORUMLULUKLAR</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8" name="7 Slayt Numarası Yer Tutucusu"/>
          <p:cNvSpPr>
            <a:spLocks noGrp="1"/>
          </p:cNvSpPr>
          <p:nvPr>
            <p:ph type="sldNum" sz="quarter" idx="12"/>
          </p:nvPr>
        </p:nvSpPr>
        <p:spPr/>
        <p:txBody>
          <a:bodyPr/>
          <a:lstStyle/>
          <a:p>
            <a:fld id="{9316056E-9595-4B2E-A17F-CDAFB21B2F8B}" type="slidenum">
              <a:rPr lang="tr-TR" smtClean="0"/>
              <a:pPr/>
              <a:t>6</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9316056E-9595-4B2E-A17F-CDAFB21B2F8B}" type="slidenum">
              <a:rPr lang="tr-TR" smtClean="0"/>
              <a:pPr/>
              <a:t>7</a:t>
            </a:fld>
            <a:endParaRPr lang="tr-TR"/>
          </a:p>
        </p:txBody>
      </p:sp>
      <p:sp>
        <p:nvSpPr>
          <p:cNvPr id="3" name="Başlık 1"/>
          <p:cNvSpPr txBox="1">
            <a:spLocks/>
          </p:cNvSpPr>
          <p:nvPr/>
        </p:nvSpPr>
        <p:spPr>
          <a:xfrm>
            <a:off x="611560" y="980728"/>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4" name="7 Slayt Numarası Yer Tutucusu"/>
          <p:cNvSpPr txBox="1">
            <a:spLocks/>
          </p:cNvSpPr>
          <p:nvPr/>
        </p:nvSpPr>
        <p:spPr>
          <a:xfrm>
            <a:off x="7924800" y="6356350"/>
            <a:ext cx="762000" cy="365125"/>
          </a:xfrm>
          <a:prstGeom prst="rect">
            <a:avLst/>
          </a:prstGeom>
        </p:spPr>
        <p:txBody>
          <a:bodyPr vert="horz" lIns="0" tIns="0" rIns="0" bIns="0" anchor="b"/>
          <a:lstStyle>
            <a:defPPr>
              <a:defRPr lang="tr-TR"/>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16056E-9595-4B2E-A17F-CDAFB21B2F8B}" type="slidenum">
              <a:rPr lang="tr-TR" smtClean="0"/>
              <a:pPr/>
              <a:t>7</a:t>
            </a:fld>
            <a:endParaRPr lang="tr-TR"/>
          </a:p>
        </p:txBody>
      </p:sp>
      <p:sp>
        <p:nvSpPr>
          <p:cNvPr id="5" name="3 Slayt Numarası Yer Tutucusu"/>
          <p:cNvSpPr txBox="1">
            <a:spLocks/>
          </p:cNvSpPr>
          <p:nvPr/>
        </p:nvSpPr>
        <p:spPr>
          <a:xfrm>
            <a:off x="6553200" y="6248400"/>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0" rIns="0" bIns="0" anchor="b"/>
          <a:lstStyle>
            <a:defPPr>
              <a:defRPr lang="tr-TR"/>
            </a:defPPr>
            <a:lvl1pPr marL="0" algn="r" defTabSz="914400" rtl="0" eaLnBrk="1" latinLnBrk="0" hangingPunct="1">
              <a:spcBef>
                <a:spcPct val="20000"/>
              </a:spcBef>
              <a:buChar char="•"/>
              <a:defRPr kumimoji="0" sz="3200" kern="1200">
                <a:solidFill>
                  <a:schemeClr val="tx1"/>
                </a:solidFill>
                <a:latin typeface="Arial Unicode MS" panose="020B0604020202020204" pitchFamily="34" charset="-128"/>
                <a:ea typeface="+mn-ea"/>
                <a:cs typeface="+mn-cs"/>
              </a:defRPr>
            </a:lvl1pPr>
            <a:lvl2pPr marL="742950" indent="-285750" algn="l" defTabSz="914400" rtl="0" eaLnBrk="1" latinLnBrk="0" hangingPunct="1">
              <a:spcBef>
                <a:spcPct val="20000"/>
              </a:spcBef>
              <a:buChar char="–"/>
              <a:defRPr sz="2800" kern="1200">
                <a:solidFill>
                  <a:schemeClr val="tx1"/>
                </a:solidFill>
                <a:latin typeface="Arial Unicode MS" panose="020B0604020202020204" pitchFamily="34" charset="-128"/>
                <a:ea typeface="+mn-ea"/>
                <a:cs typeface="+mn-cs"/>
              </a:defRPr>
            </a:lvl2pPr>
            <a:lvl3pPr marL="1143000" indent="-228600" algn="l" defTabSz="914400" rtl="0" eaLnBrk="1" latinLnBrk="0" hangingPunct="1">
              <a:spcBef>
                <a:spcPct val="20000"/>
              </a:spcBef>
              <a:buChar char="•"/>
              <a:defRPr sz="2400" kern="1200">
                <a:solidFill>
                  <a:schemeClr val="tx1"/>
                </a:solidFill>
                <a:latin typeface="Arial Unicode MS" panose="020B0604020202020204" pitchFamily="34" charset="-128"/>
                <a:ea typeface="+mn-ea"/>
                <a:cs typeface="+mn-cs"/>
              </a:defRPr>
            </a:lvl3pPr>
            <a:lvl4pPr marL="1600200" indent="-228600" algn="l" defTabSz="914400" rtl="0" eaLnBrk="1" latinLnBrk="0" hangingPunct="1">
              <a:spcBef>
                <a:spcPct val="20000"/>
              </a:spcBef>
              <a:buChar char="–"/>
              <a:defRPr sz="2000" kern="1200">
                <a:solidFill>
                  <a:schemeClr val="tx1"/>
                </a:solidFill>
                <a:latin typeface="Arial Unicode MS" panose="020B0604020202020204" pitchFamily="34" charset="-128"/>
                <a:ea typeface="+mn-ea"/>
                <a:cs typeface="+mn-cs"/>
              </a:defRPr>
            </a:lvl4pPr>
            <a:lvl5pPr marL="2057400" indent="-228600" algn="l" defTabSz="914400" rtl="0" eaLnBrk="1" latinLnBrk="0" hangingPunct="1">
              <a:spcBef>
                <a:spcPct val="20000"/>
              </a:spcBef>
              <a:buChar char="»"/>
              <a:defRPr sz="2000" kern="1200">
                <a:solidFill>
                  <a:schemeClr val="tx1"/>
                </a:solidFill>
                <a:latin typeface="Arial Unicode MS" panose="020B0604020202020204" pitchFamily="34" charset="-128"/>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Unicode MS" panose="020B0604020202020204" pitchFamily="34" charset="-128"/>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Unicode MS" panose="020B0604020202020204" pitchFamily="34" charset="-128"/>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Unicode MS" panose="020B0604020202020204" pitchFamily="34" charset="-128"/>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Unicode MS" panose="020B0604020202020204" pitchFamily="34" charset="-128"/>
                <a:ea typeface="+mn-ea"/>
                <a:cs typeface="+mn-cs"/>
              </a:defRPr>
            </a:lvl9pPr>
          </a:lstStyle>
          <a:p>
            <a:pPr>
              <a:spcBef>
                <a:spcPct val="0"/>
              </a:spcBef>
              <a:buFontTx/>
              <a:buNone/>
            </a:pPr>
            <a:endParaRPr lang="tr-TR" sz="1200" dirty="0"/>
          </a:p>
        </p:txBody>
      </p:sp>
      <p:sp>
        <p:nvSpPr>
          <p:cNvPr id="6" name="Text Box 4"/>
          <p:cNvSpPr txBox="1">
            <a:spLocks noChangeArrowheads="1"/>
          </p:cNvSpPr>
          <p:nvPr/>
        </p:nvSpPr>
        <p:spPr bwMode="auto">
          <a:xfrm>
            <a:off x="2441476" y="731320"/>
            <a:ext cx="2667000" cy="400110"/>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algn="ctr" eaLnBrk="1" hangingPunct="1">
              <a:spcBef>
                <a:spcPct val="50000"/>
              </a:spcBef>
              <a:buFontTx/>
              <a:buNone/>
            </a:pPr>
            <a:r>
              <a:rPr lang="tr-TR" sz="2000" b="1" dirty="0" smtClean="0"/>
              <a:t>T.C. ANAYASASI</a:t>
            </a:r>
            <a:endParaRPr lang="tr-TR" sz="2000" b="1" dirty="0"/>
          </a:p>
        </p:txBody>
      </p:sp>
      <p:sp>
        <p:nvSpPr>
          <p:cNvPr id="7" name="Text Box 7"/>
          <p:cNvSpPr txBox="1">
            <a:spLocks noChangeArrowheads="1"/>
          </p:cNvSpPr>
          <p:nvPr/>
        </p:nvSpPr>
        <p:spPr bwMode="auto">
          <a:xfrm>
            <a:off x="2555776" y="1190481"/>
            <a:ext cx="2438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algn="ctr" eaLnBrk="1" hangingPunct="1">
              <a:spcBef>
                <a:spcPct val="50000"/>
              </a:spcBef>
              <a:buFontTx/>
              <a:buNone/>
            </a:pPr>
            <a:r>
              <a:rPr lang="tr-TR" sz="2000" b="1" i="1" dirty="0">
                <a:latin typeface="Arial" panose="020B0604020202020204" pitchFamily="34" charset="0"/>
              </a:rPr>
              <a:t>MADDE 49</a:t>
            </a:r>
            <a:endParaRPr lang="tr-TR" sz="2000" b="1" dirty="0"/>
          </a:p>
        </p:txBody>
      </p:sp>
      <p:sp>
        <p:nvSpPr>
          <p:cNvPr id="8" name="Text Box 8"/>
          <p:cNvSpPr txBox="1">
            <a:spLocks noChangeArrowheads="1"/>
          </p:cNvSpPr>
          <p:nvPr/>
        </p:nvSpPr>
        <p:spPr bwMode="auto">
          <a:xfrm>
            <a:off x="698746" y="1538428"/>
            <a:ext cx="7010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algn="ctr" eaLnBrk="1" hangingPunct="1">
              <a:spcBef>
                <a:spcPct val="50000"/>
              </a:spcBef>
              <a:buFontTx/>
              <a:buNone/>
            </a:pPr>
            <a:r>
              <a:rPr lang="tr-TR" sz="2400" b="1" i="1" dirty="0">
                <a:solidFill>
                  <a:srgbClr val="FF0000"/>
                </a:solidFill>
                <a:latin typeface="Arial" panose="020B0604020202020204" pitchFamily="34" charset="0"/>
              </a:rPr>
              <a:t>Çalışma herkesin hakkı ve ödevidir</a:t>
            </a:r>
            <a:r>
              <a:rPr lang="tr-TR" sz="2000" dirty="0">
                <a:solidFill>
                  <a:schemeClr val="accent2"/>
                </a:solidFill>
              </a:rPr>
              <a:t>.</a:t>
            </a:r>
          </a:p>
        </p:txBody>
      </p:sp>
      <p:sp>
        <p:nvSpPr>
          <p:cNvPr id="9" name="Text Box 9"/>
          <p:cNvSpPr txBox="1">
            <a:spLocks noChangeArrowheads="1"/>
          </p:cNvSpPr>
          <p:nvPr/>
        </p:nvSpPr>
        <p:spPr bwMode="auto">
          <a:xfrm>
            <a:off x="527173" y="2067691"/>
            <a:ext cx="7620000" cy="400110"/>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algn="ctr" eaLnBrk="1" hangingPunct="1">
              <a:spcBef>
                <a:spcPct val="50000"/>
              </a:spcBef>
              <a:buFontTx/>
              <a:buNone/>
            </a:pPr>
            <a:r>
              <a:rPr lang="tr-TR" sz="2000" b="1" dirty="0"/>
              <a:t>4857 SAYILI  İŞ KANUNU</a:t>
            </a:r>
          </a:p>
        </p:txBody>
      </p:sp>
      <p:sp>
        <p:nvSpPr>
          <p:cNvPr id="10" name="Text Box 10"/>
          <p:cNvSpPr txBox="1">
            <a:spLocks noChangeArrowheads="1"/>
          </p:cNvSpPr>
          <p:nvPr/>
        </p:nvSpPr>
        <p:spPr bwMode="auto">
          <a:xfrm>
            <a:off x="3003673" y="2576749"/>
            <a:ext cx="2667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eaLnBrk="1" hangingPunct="1">
              <a:spcBef>
                <a:spcPct val="50000"/>
              </a:spcBef>
              <a:buFontTx/>
              <a:buNone/>
            </a:pPr>
            <a:r>
              <a:rPr lang="tr-TR" sz="2000" b="1" i="1" dirty="0">
                <a:latin typeface="Arial" panose="020B0604020202020204" pitchFamily="34" charset="0"/>
              </a:rPr>
              <a:t>MADDE 77</a:t>
            </a:r>
            <a:endParaRPr lang="tr-TR" sz="2000" b="1" dirty="0"/>
          </a:p>
        </p:txBody>
      </p:sp>
      <p:sp>
        <p:nvSpPr>
          <p:cNvPr id="11" name="Text Box 11"/>
          <p:cNvSpPr txBox="1">
            <a:spLocks noChangeArrowheads="1"/>
          </p:cNvSpPr>
          <p:nvPr/>
        </p:nvSpPr>
        <p:spPr bwMode="auto">
          <a:xfrm>
            <a:off x="482600" y="3064662"/>
            <a:ext cx="78232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eaLnBrk="1" hangingPunct="1">
              <a:spcBef>
                <a:spcPct val="0"/>
              </a:spcBef>
              <a:buFontTx/>
              <a:buNone/>
            </a:pPr>
            <a:r>
              <a:rPr lang="tr-TR" sz="2000" dirty="0">
                <a:solidFill>
                  <a:srgbClr val="FF0000"/>
                </a:solidFill>
              </a:rPr>
              <a:t>                             </a:t>
            </a:r>
            <a:r>
              <a:rPr lang="tr-TR" sz="2000" i="1" dirty="0">
                <a:solidFill>
                  <a:srgbClr val="FF0000"/>
                </a:solidFill>
                <a:latin typeface="Arial" panose="020B0604020202020204" pitchFamily="34" charset="0"/>
              </a:rPr>
              <a:t>Her işveren,</a:t>
            </a:r>
          </a:p>
          <a:p>
            <a:pPr eaLnBrk="1" hangingPunct="1">
              <a:spcBef>
                <a:spcPct val="0"/>
              </a:spcBef>
              <a:buFontTx/>
              <a:buNone/>
            </a:pPr>
            <a:r>
              <a:rPr lang="tr-TR" sz="1800" b="1" i="1" dirty="0">
                <a:latin typeface="Arial" panose="020B0604020202020204" pitchFamily="34" charset="0"/>
              </a:rPr>
              <a:t>İşyerinde </a:t>
            </a:r>
            <a:r>
              <a:rPr lang="tr-TR" sz="1800" b="1" i="1" dirty="0" smtClean="0">
                <a:latin typeface="Arial" panose="020B0604020202020204" pitchFamily="34" charset="0"/>
              </a:rPr>
              <a:t>çalışanların </a:t>
            </a:r>
            <a:r>
              <a:rPr lang="tr-TR" sz="1800" b="1" i="1" dirty="0">
                <a:latin typeface="Arial" panose="020B0604020202020204" pitchFamily="34" charset="0"/>
              </a:rPr>
              <a:t>sağlığını ve iş güvenliğini sağlamak için </a:t>
            </a:r>
          </a:p>
          <a:p>
            <a:pPr eaLnBrk="1" hangingPunct="1">
              <a:spcBef>
                <a:spcPct val="0"/>
              </a:spcBef>
              <a:buFontTx/>
              <a:buNone/>
            </a:pPr>
            <a:r>
              <a:rPr lang="tr-TR" sz="1800" b="1" i="1" dirty="0">
                <a:latin typeface="Arial" panose="020B0604020202020204" pitchFamily="34" charset="0"/>
              </a:rPr>
              <a:t>Gerekli olanı yapmak  ve bu husustaki şartları sağlamak ve Araçları noksansız bulundurmakla yükümlüdür</a:t>
            </a:r>
            <a:r>
              <a:rPr lang="tr-TR" sz="2000" b="1" i="1" dirty="0">
                <a:latin typeface="Arial" panose="020B0604020202020204" pitchFamily="34" charset="0"/>
              </a:rPr>
              <a:t>.</a:t>
            </a:r>
            <a:endParaRPr lang="tr-TR" sz="2000" b="1" dirty="0"/>
          </a:p>
          <a:p>
            <a:pPr eaLnBrk="1" hangingPunct="1">
              <a:spcBef>
                <a:spcPct val="0"/>
              </a:spcBef>
              <a:buFontTx/>
              <a:buNone/>
            </a:pPr>
            <a:endParaRPr lang="tr-TR" sz="2000" b="1" dirty="0"/>
          </a:p>
        </p:txBody>
      </p:sp>
      <p:sp>
        <p:nvSpPr>
          <p:cNvPr id="12" name="Text Box 12"/>
          <p:cNvSpPr txBox="1">
            <a:spLocks noChangeArrowheads="1"/>
          </p:cNvSpPr>
          <p:nvPr/>
        </p:nvSpPr>
        <p:spPr bwMode="auto">
          <a:xfrm>
            <a:off x="717673" y="4333947"/>
            <a:ext cx="7239000" cy="109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Arial Unicode MS" panose="020B0604020202020204" pitchFamily="34" charset="-128"/>
              </a:defRPr>
            </a:lvl4pPr>
            <a:lvl5pPr marL="2057400" indent="-228600">
              <a:spcBef>
                <a:spcPct val="20000"/>
              </a:spcBef>
              <a:buChar char="»"/>
              <a:defRPr sz="2000">
                <a:solidFill>
                  <a:schemeClr val="tx1"/>
                </a:solidFill>
                <a:latin typeface="Arial Unicode MS" panose="020B0604020202020204" pitchFamily="34" charset="-128"/>
              </a:defRPr>
            </a:lvl5pPr>
            <a:lvl6pPr marL="2514600" indent="-228600" eaLnBrk="0" fontAlgn="base" hangingPunct="0">
              <a:spcBef>
                <a:spcPct val="20000"/>
              </a:spcBef>
              <a:spcAft>
                <a:spcPct val="0"/>
              </a:spcAft>
              <a:buChar char="»"/>
              <a:defRPr sz="2000">
                <a:solidFill>
                  <a:schemeClr val="tx1"/>
                </a:solidFill>
                <a:latin typeface="Arial Unicode MS" panose="020B0604020202020204" pitchFamily="34" charset="-128"/>
              </a:defRPr>
            </a:lvl6pPr>
            <a:lvl7pPr marL="2971800" indent="-228600" eaLnBrk="0" fontAlgn="base" hangingPunct="0">
              <a:spcBef>
                <a:spcPct val="20000"/>
              </a:spcBef>
              <a:spcAft>
                <a:spcPct val="0"/>
              </a:spcAft>
              <a:buChar char="»"/>
              <a:defRPr sz="2000">
                <a:solidFill>
                  <a:schemeClr val="tx1"/>
                </a:solidFill>
                <a:latin typeface="Arial Unicode MS" panose="020B0604020202020204" pitchFamily="34" charset="-128"/>
              </a:defRPr>
            </a:lvl7pPr>
            <a:lvl8pPr marL="3429000" indent="-228600" eaLnBrk="0" fontAlgn="base" hangingPunct="0">
              <a:spcBef>
                <a:spcPct val="20000"/>
              </a:spcBef>
              <a:spcAft>
                <a:spcPct val="0"/>
              </a:spcAft>
              <a:buChar char="»"/>
              <a:defRPr sz="2000">
                <a:solidFill>
                  <a:schemeClr val="tx1"/>
                </a:solidFill>
                <a:latin typeface="Arial Unicode MS" panose="020B0604020202020204" pitchFamily="34" charset="-128"/>
              </a:defRPr>
            </a:lvl8pPr>
            <a:lvl9pPr marL="3886200" indent="-228600" eaLnBrk="0" fontAlgn="base" hangingPunct="0">
              <a:spcBef>
                <a:spcPct val="20000"/>
              </a:spcBef>
              <a:spcAft>
                <a:spcPct val="0"/>
              </a:spcAft>
              <a:buChar char="»"/>
              <a:defRPr sz="2000">
                <a:solidFill>
                  <a:schemeClr val="tx1"/>
                </a:solidFill>
                <a:latin typeface="Arial Unicode MS" panose="020B0604020202020204" pitchFamily="34" charset="-128"/>
              </a:defRPr>
            </a:lvl9pPr>
          </a:lstStyle>
          <a:p>
            <a:pPr eaLnBrk="1" hangingPunct="1">
              <a:spcBef>
                <a:spcPct val="50000"/>
              </a:spcBef>
              <a:buFontTx/>
              <a:buNone/>
            </a:pPr>
            <a:r>
              <a:rPr lang="tr-TR" sz="2000" dirty="0">
                <a:solidFill>
                  <a:srgbClr val="FF0000"/>
                </a:solidFill>
              </a:rPr>
              <a:t>                           </a:t>
            </a:r>
            <a:r>
              <a:rPr lang="tr-TR" sz="2000" i="1" dirty="0" smtClean="0">
                <a:solidFill>
                  <a:srgbClr val="FF0000"/>
                </a:solidFill>
                <a:latin typeface="Arial" panose="020B0604020202020204" pitchFamily="34" charset="0"/>
              </a:rPr>
              <a:t>Çalışanlar da;</a:t>
            </a:r>
            <a:endParaRPr lang="tr-TR" sz="2000" i="1" dirty="0">
              <a:solidFill>
                <a:srgbClr val="FF0000"/>
              </a:solidFill>
              <a:latin typeface="Arial" panose="020B0604020202020204" pitchFamily="34" charset="0"/>
            </a:endParaRPr>
          </a:p>
          <a:p>
            <a:pPr algn="ctr" eaLnBrk="1" hangingPunct="1">
              <a:spcBef>
                <a:spcPct val="50000"/>
              </a:spcBef>
              <a:buFontTx/>
              <a:buNone/>
            </a:pPr>
            <a:r>
              <a:rPr lang="tr-TR" sz="1800" b="1" i="1" dirty="0" smtClean="0">
                <a:latin typeface="Arial" panose="020B0604020202020204" pitchFamily="34" charset="0"/>
              </a:rPr>
              <a:t>Çalışan </a:t>
            </a:r>
            <a:r>
              <a:rPr lang="tr-TR" sz="1800" b="1" i="1" dirty="0">
                <a:latin typeface="Arial" panose="020B0604020202020204" pitchFamily="34" charset="0"/>
              </a:rPr>
              <a:t>sağlığı ve iş güvenliği hakkındaki usul ve şartlara uymak zorundadırlar</a:t>
            </a:r>
            <a:r>
              <a:rPr lang="tr-TR" sz="1800" b="1" i="1" dirty="0"/>
              <a:t>.</a:t>
            </a:r>
          </a:p>
        </p:txBody>
      </p:sp>
    </p:spTree>
    <p:extLst>
      <p:ext uri="{BB962C8B-B14F-4D97-AF65-F5344CB8AC3E}">
        <p14:creationId xmlns:p14="http://schemas.microsoft.com/office/powerpoint/2010/main" xmlns="" val="255379857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627920" y="1928667"/>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dirty="0" smtClean="0">
                <a:solidFill>
                  <a:srgbClr val="FF0000"/>
                </a:solidFill>
                <a:latin typeface="Arial" pitchFamily="34" charset="0"/>
                <a:ea typeface="+mj-ea"/>
                <a:cs typeface="Arial" pitchFamily="34" charset="0"/>
              </a:rPr>
              <a:t>İş Sağlığı ve Güvenliği Nedir?</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5" name="4 Dikdörtgen"/>
          <p:cNvSpPr/>
          <p:nvPr/>
        </p:nvSpPr>
        <p:spPr>
          <a:xfrm>
            <a:off x="341276" y="3012626"/>
            <a:ext cx="8424936" cy="1815882"/>
          </a:xfrm>
          <a:prstGeom prst="rect">
            <a:avLst/>
          </a:prstGeom>
        </p:spPr>
        <p:txBody>
          <a:bodyPr wrap="square">
            <a:spAutoFit/>
          </a:bodyPr>
          <a:lstStyle/>
          <a:p>
            <a:r>
              <a:rPr lang="tr-TR" sz="2800" dirty="0" smtClean="0">
                <a:solidFill>
                  <a:srgbClr val="000000"/>
                </a:solidFill>
                <a:latin typeface="Arial" pitchFamily="34" charset="0"/>
                <a:ea typeface="Tahoma" pitchFamily="34" charset="0"/>
                <a:cs typeface="Arial" pitchFamily="34" charset="0"/>
              </a:rPr>
              <a:t>	İşin yapılması sırasında çeşitli nedenlerden kaynaklanan sağlığa ve güvenliğe zarar verebilecek koşullardan korunmak amacı ile yapılan </a:t>
            </a:r>
            <a:r>
              <a:rPr lang="tr-TR" sz="2800" dirty="0" smtClean="0">
                <a:solidFill>
                  <a:srgbClr val="FF0000"/>
                </a:solidFill>
                <a:latin typeface="Arial" pitchFamily="34" charset="0"/>
                <a:ea typeface="Tahoma" pitchFamily="34" charset="0"/>
                <a:cs typeface="Arial" pitchFamily="34" charset="0"/>
              </a:rPr>
              <a:t>sistemli ve bilimsel </a:t>
            </a:r>
            <a:r>
              <a:rPr lang="tr-TR" sz="2800" dirty="0" smtClean="0">
                <a:solidFill>
                  <a:srgbClr val="000000"/>
                </a:solidFill>
                <a:latin typeface="Arial" pitchFamily="34" charset="0"/>
                <a:ea typeface="Tahoma" pitchFamily="34" charset="0"/>
                <a:cs typeface="Arial" pitchFamily="34" charset="0"/>
              </a:rPr>
              <a:t>çalışmalardır.</a:t>
            </a:r>
            <a:endParaRPr lang="tr-TR" sz="2800" dirty="0">
              <a:latin typeface="Arial" pitchFamily="34" charset="0"/>
              <a:cs typeface="Arial" pitchFamily="34" charset="0"/>
            </a:endParaRPr>
          </a:p>
        </p:txBody>
      </p:sp>
      <p:sp>
        <p:nvSpPr>
          <p:cNvPr id="8" name="Başlık 1"/>
          <p:cNvSpPr txBox="1">
            <a:spLocks/>
          </p:cNvSpPr>
          <p:nvPr/>
        </p:nvSpPr>
        <p:spPr>
          <a:xfrm>
            <a:off x="-180528" y="764704"/>
            <a:ext cx="9468544"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YASAL </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HAK VE SORUMLULUKLAR</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6" name="5 Slayt Numarası Yer Tutucusu"/>
          <p:cNvSpPr>
            <a:spLocks noGrp="1"/>
          </p:cNvSpPr>
          <p:nvPr>
            <p:ph type="sldNum" sz="quarter" idx="12"/>
          </p:nvPr>
        </p:nvSpPr>
        <p:spPr/>
        <p:txBody>
          <a:bodyPr/>
          <a:lstStyle/>
          <a:p>
            <a:fld id="{9316056E-9595-4B2E-A17F-CDAFB21B2F8B}" type="slidenum">
              <a:rPr lang="tr-TR" smtClean="0"/>
              <a:pPr/>
              <a:t>8</a:t>
            </a:fld>
            <a:endParaRPr lang="tr-TR"/>
          </a:p>
        </p:txBody>
      </p:sp>
    </p:spTree>
    <p:extLst>
      <p:ext uri="{BB962C8B-B14F-4D97-AF65-F5344CB8AC3E}">
        <p14:creationId xmlns:p14="http://schemas.microsoft.com/office/powerpoint/2010/main" xmlns="" val="199931213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627920" y="1522529"/>
            <a:ext cx="7851648"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dirty="0" smtClean="0">
                <a:solidFill>
                  <a:srgbClr val="FF0000"/>
                </a:solidFill>
                <a:latin typeface="Arial" pitchFamily="34" charset="0"/>
                <a:ea typeface="+mj-ea"/>
                <a:cs typeface="Arial" pitchFamily="34" charset="0"/>
              </a:rPr>
              <a:t>İş Sağlığı ve Güvenliğinin Amacı</a:t>
            </a:r>
            <a:endParaRPr kumimoji="0" lang="tr-TR" sz="3200" b="0"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6" name="5 Dikdörtgen"/>
          <p:cNvSpPr/>
          <p:nvPr/>
        </p:nvSpPr>
        <p:spPr>
          <a:xfrm>
            <a:off x="251520" y="2136339"/>
            <a:ext cx="8424936" cy="3108543"/>
          </a:xfrm>
          <a:prstGeom prst="rect">
            <a:avLst/>
          </a:prstGeom>
        </p:spPr>
        <p:txBody>
          <a:bodyPr wrap="square">
            <a:spAutoFit/>
          </a:bodyPr>
          <a:lstStyle/>
          <a:p>
            <a:r>
              <a:rPr lang="tr-TR" dirty="0" smtClean="0">
                <a:solidFill>
                  <a:srgbClr val="000000"/>
                </a:solidFill>
                <a:latin typeface="Tahoma" pitchFamily="34" charset="0"/>
                <a:ea typeface="Tahoma" pitchFamily="34" charset="0"/>
                <a:cs typeface="Tahoma" pitchFamily="34" charset="0"/>
              </a:rPr>
              <a:t>• </a:t>
            </a:r>
            <a:r>
              <a:rPr lang="tr-TR" sz="2800" dirty="0" smtClean="0">
                <a:latin typeface="Arial" pitchFamily="34" charset="0"/>
                <a:ea typeface="Tahoma" pitchFamily="34" charset="0"/>
                <a:cs typeface="Arial" pitchFamily="34" charset="0"/>
              </a:rPr>
              <a:t>Sağlıklı ve güvenli bir çalışma ortamı sağlamak,</a:t>
            </a:r>
          </a:p>
          <a:p>
            <a:r>
              <a:rPr lang="tr-TR" sz="2800" dirty="0" smtClean="0">
                <a:latin typeface="Arial" pitchFamily="34" charset="0"/>
                <a:ea typeface="Tahoma" pitchFamily="34" charset="0"/>
                <a:cs typeface="Arial" pitchFamily="34" charset="0"/>
              </a:rPr>
              <a:t>• Çalışanları çalışma ortamından kaynaklanan sağlık ve güvenlik risklerine karşı korumak,</a:t>
            </a:r>
          </a:p>
          <a:p>
            <a:r>
              <a:rPr lang="tr-TR" sz="2800" dirty="0" smtClean="0">
                <a:latin typeface="Arial" pitchFamily="34" charset="0"/>
                <a:ea typeface="Tahoma" pitchFamily="34" charset="0"/>
                <a:cs typeface="Arial" pitchFamily="34" charset="0"/>
              </a:rPr>
              <a:t>• Çalışanların sağlık, güvenlik ve refahını sağlamak ve geliştirmek,</a:t>
            </a:r>
          </a:p>
          <a:p>
            <a:r>
              <a:rPr lang="tr-TR" sz="2800" dirty="0" smtClean="0">
                <a:latin typeface="Arial" pitchFamily="34" charset="0"/>
                <a:ea typeface="Tahoma" pitchFamily="34" charset="0"/>
                <a:cs typeface="Arial" pitchFamily="34" charset="0"/>
              </a:rPr>
              <a:t>• Çalışmaların devamlılığını sağlamak,</a:t>
            </a:r>
          </a:p>
          <a:p>
            <a:r>
              <a:rPr lang="tr-TR" sz="2800" dirty="0" smtClean="0">
                <a:latin typeface="Arial" pitchFamily="34" charset="0"/>
                <a:ea typeface="Tahoma" pitchFamily="34" charset="0"/>
                <a:cs typeface="Arial" pitchFamily="34" charset="0"/>
              </a:rPr>
              <a:t>• Verimliliği artırmak</a:t>
            </a:r>
            <a:endParaRPr lang="tr-TR" sz="2800" dirty="0">
              <a:latin typeface="Arial" pitchFamily="34" charset="0"/>
              <a:cs typeface="Arial" pitchFamily="34" charset="0"/>
            </a:endParaRPr>
          </a:p>
        </p:txBody>
      </p:sp>
      <p:pic>
        <p:nvPicPr>
          <p:cNvPr id="7" name="Picture 2" descr="C:\Users\Semra\Desktop\work-acciden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64569" y="4197896"/>
            <a:ext cx="1997577" cy="215845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8" name="Başlık 1"/>
          <p:cNvSpPr txBox="1">
            <a:spLocks/>
          </p:cNvSpPr>
          <p:nvPr/>
        </p:nvSpPr>
        <p:spPr>
          <a:xfrm>
            <a:off x="-180528" y="764704"/>
            <a:ext cx="9468544" cy="72008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noProof="0" dirty="0" smtClean="0">
                <a:solidFill>
                  <a:schemeClr val="tx2"/>
                </a:solidFill>
                <a:latin typeface="Arial" pitchFamily="34" charset="0"/>
                <a:ea typeface="+mj-ea"/>
                <a:cs typeface="Arial" pitchFamily="34" charset="0"/>
              </a:rPr>
              <a:t>YASAL </a:t>
            </a:r>
            <a:r>
              <a:rPr kumimoji="0" lang="tr-TR" sz="4400" b="0" i="0" u="none" strike="noStrike" kern="1200" cap="none" spc="0" normalizeH="0" noProof="0" dirty="0" smtClean="0">
                <a:ln>
                  <a:noFill/>
                </a:ln>
                <a:solidFill>
                  <a:schemeClr val="tx2"/>
                </a:solidFill>
                <a:effectLst/>
                <a:uLnTx/>
                <a:uFillTx/>
                <a:latin typeface="Arial" pitchFamily="34" charset="0"/>
                <a:ea typeface="+mj-ea"/>
                <a:cs typeface="Arial" pitchFamily="34" charset="0"/>
              </a:rPr>
              <a:t>HAK VE SORUMLULUKLAR</a:t>
            </a:r>
            <a:endParaRPr kumimoji="0" lang="tr-TR" sz="44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
        <p:nvSpPr>
          <p:cNvPr id="9" name="8 Slayt Numarası Yer Tutucusu"/>
          <p:cNvSpPr>
            <a:spLocks noGrp="1"/>
          </p:cNvSpPr>
          <p:nvPr>
            <p:ph type="sldNum" sz="quarter" idx="12"/>
          </p:nvPr>
        </p:nvSpPr>
        <p:spPr/>
        <p:txBody>
          <a:bodyPr/>
          <a:lstStyle/>
          <a:p>
            <a:fld id="{9316056E-9595-4B2E-A17F-CDAFB21B2F8B}" type="slidenum">
              <a:rPr lang="tr-TR" smtClean="0"/>
              <a:pPr/>
              <a:t>9</a:t>
            </a:fld>
            <a:endParaRPr lang="tr-TR"/>
          </a:p>
        </p:txBody>
      </p:sp>
    </p:spTree>
    <p:extLst>
      <p:ext uri="{BB962C8B-B14F-4D97-AF65-F5344CB8AC3E}">
        <p14:creationId xmlns:p14="http://schemas.microsoft.com/office/powerpoint/2010/main" xmlns="" val="216040350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Doğ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048TGp 1">
    <a:dk1>
      <a:srgbClr val="000000"/>
    </a:dk1>
    <a:lt1>
      <a:srgbClr val="FFFFFF"/>
    </a:lt1>
    <a:dk2>
      <a:srgbClr val="006699"/>
    </a:dk2>
    <a:lt2>
      <a:srgbClr val="808080"/>
    </a:lt2>
    <a:accent1>
      <a:srgbClr val="9DAFE7"/>
    </a:accent1>
    <a:accent2>
      <a:srgbClr val="76DAF2"/>
    </a:accent2>
    <a:accent3>
      <a:srgbClr val="FFFFFF"/>
    </a:accent3>
    <a:accent4>
      <a:srgbClr val="000000"/>
    </a:accent4>
    <a:accent5>
      <a:srgbClr val="CCD4F1"/>
    </a:accent5>
    <a:accent6>
      <a:srgbClr val="6AC5DB"/>
    </a:accent6>
    <a:hlink>
      <a:srgbClr val="0099CC"/>
    </a:hlink>
    <a:folHlink>
      <a:srgbClr val="99CC00"/>
    </a:folHlink>
  </a:clrScheme>
  <a:fontScheme name="F048TGp">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1950</TotalTime>
  <Words>2137</Words>
  <Application>Microsoft Office PowerPoint</Application>
  <PresentationFormat>Ekran Gösterisi (4:3)</PresentationFormat>
  <Paragraphs>501</Paragraphs>
  <Slides>56</Slides>
  <Notes>3</Notes>
  <HiddenSlides>0</HiddenSlides>
  <MMClips>1</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56</vt:i4>
      </vt:variant>
    </vt:vector>
  </HeadingPairs>
  <TitlesOfParts>
    <vt:vector size="58" baseType="lpstr">
      <vt:lpstr>Akış</vt:lpstr>
      <vt:lpstr>ClipArt</vt:lpstr>
      <vt:lpstr>SİNCAN AHMET ANDİÇEN M.T.A.LİSESİ</vt:lpstr>
      <vt:lpstr>EĞİTİM PROGRAMI</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Cuneyt</dc:creator>
  <cp:lastModifiedBy>DELL</cp:lastModifiedBy>
  <cp:revision>189</cp:revision>
  <dcterms:created xsi:type="dcterms:W3CDTF">2013-11-18T07:05:09Z</dcterms:created>
  <dcterms:modified xsi:type="dcterms:W3CDTF">2016-03-20T16:57:35Z</dcterms:modified>
</cp:coreProperties>
</file>