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84" r:id="rId2"/>
    <p:sldId id="256" r:id="rId3"/>
    <p:sldId id="262" r:id="rId4"/>
    <p:sldId id="257" r:id="rId5"/>
    <p:sldId id="259" r:id="rId6"/>
    <p:sldId id="263" r:id="rId7"/>
    <p:sldId id="260" r:id="rId8"/>
    <p:sldId id="261" r:id="rId9"/>
    <p:sldId id="264" r:id="rId10"/>
    <p:sldId id="265" r:id="rId11"/>
    <p:sldId id="266" r:id="rId12"/>
    <p:sldId id="267" r:id="rId13"/>
    <p:sldId id="268" r:id="rId14"/>
    <p:sldId id="269" r:id="rId15"/>
    <p:sldId id="270" r:id="rId16"/>
    <p:sldId id="271" r:id="rId17"/>
    <p:sldId id="273" r:id="rId18"/>
    <p:sldId id="274" r:id="rId19"/>
    <p:sldId id="275" r:id="rId20"/>
    <p:sldId id="276" r:id="rId21"/>
    <p:sldId id="277" r:id="rId22"/>
    <p:sldId id="278" r:id="rId23"/>
    <p:sldId id="279" r:id="rId24"/>
    <p:sldId id="280" r:id="rId25"/>
    <p:sldId id="281" r:id="rId26"/>
    <p:sldId id="282" r:id="rId27"/>
    <p:sldId id="283" r:id="rId28"/>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Varsayılan Bölüm" id="{153BB595-4DAD-4656-BFD1-DC3294E01333}">
          <p14:sldIdLst>
            <p14:sldId id="284"/>
            <p14:sldId id="256"/>
            <p14:sldId id="262"/>
            <p14:sldId id="257"/>
            <p14:sldId id="259"/>
            <p14:sldId id="263"/>
            <p14:sldId id="260"/>
            <p14:sldId id="261"/>
            <p14:sldId id="264"/>
            <p14:sldId id="265"/>
            <p14:sldId id="266"/>
            <p14:sldId id="267"/>
            <p14:sldId id="268"/>
            <p14:sldId id="269"/>
            <p14:sldId id="270"/>
            <p14:sldId id="271"/>
            <p14:sldId id="273"/>
            <p14:sldId id="274"/>
            <p14:sldId id="275"/>
            <p14:sldId id="276"/>
            <p14:sldId id="277"/>
            <p14:sldId id="278"/>
            <p14:sldId id="279"/>
            <p14:sldId id="280"/>
            <p14:sldId id="281"/>
            <p14:sldId id="282"/>
            <p14:sldId id="283"/>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94" d="100"/>
          <a:sy n="94" d="100"/>
        </p:scale>
        <p:origin x="-870"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6ECB240-E81E-4779-BDD0-6A8DE04E60DD}" type="datetimeFigureOut">
              <a:rPr lang="tr-TR" smtClean="0"/>
              <a:pPr/>
              <a:t>11.03.2018</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4472402-6323-484B-9A8F-B4BD72AABAD5}" type="slidenum">
              <a:rPr lang="tr-TR" smtClean="0"/>
              <a:pPr/>
              <a:t>‹#›</a:t>
            </a:fld>
            <a:endParaRPr lang="tr-TR"/>
          </a:p>
        </p:txBody>
      </p:sp>
    </p:spTree>
    <p:extLst>
      <p:ext uri="{BB962C8B-B14F-4D97-AF65-F5344CB8AC3E}">
        <p14:creationId xmlns:p14="http://schemas.microsoft.com/office/powerpoint/2010/main" val="37973656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pPr/>
              <a:t>11.03.2018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pPr/>
              <a:t>11.03.2018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pPr/>
              <a:t>11.03.2018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transition spd="slow">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İçerik">
    <p:spTree>
      <p:nvGrpSpPr>
        <p:cNvPr id="1" name=""/>
        <p:cNvGrpSpPr/>
        <p:nvPr/>
      </p:nvGrpSpPr>
      <p:grpSpPr>
        <a:xfrm>
          <a:off x="0" y="0"/>
          <a:ext cx="0" cy="0"/>
          <a:chOff x="0" y="0"/>
          <a:chExt cx="0" cy="0"/>
        </a:xfrm>
      </p:grpSpPr>
      <p:sp>
        <p:nvSpPr>
          <p:cNvPr id="2" name="1 İçerik Yer Tutucusu"/>
          <p:cNvSpPr>
            <a:spLocks noGrp="1"/>
          </p:cNvSpPr>
          <p:nvPr>
            <p:ph/>
          </p:nvPr>
        </p:nvSpPr>
        <p:spPr>
          <a:xfrm>
            <a:off x="457200" y="277813"/>
            <a:ext cx="8229600" cy="585311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3" name="2 Veri Yer Tutucusu"/>
          <p:cNvSpPr>
            <a:spLocks noGrp="1"/>
          </p:cNvSpPr>
          <p:nvPr>
            <p:ph type="dt" sz="half" idx="10"/>
          </p:nvPr>
        </p:nvSpPr>
        <p:spPr>
          <a:xfrm>
            <a:off x="457200" y="6243638"/>
            <a:ext cx="2133600" cy="457200"/>
          </a:xfrm>
        </p:spPr>
        <p:txBody>
          <a:bodyPr/>
          <a:lstStyle>
            <a:lvl1pPr>
              <a:defRPr/>
            </a:lvl1pPr>
          </a:lstStyle>
          <a:p>
            <a:pPr>
              <a:defRPr/>
            </a:pPr>
            <a:endParaRPr lang="tr-TR"/>
          </a:p>
        </p:txBody>
      </p:sp>
      <p:sp>
        <p:nvSpPr>
          <p:cNvPr id="4" name="3 Altbilgi Yer Tutucusu"/>
          <p:cNvSpPr>
            <a:spLocks noGrp="1"/>
          </p:cNvSpPr>
          <p:nvPr>
            <p:ph type="ftr" sz="quarter" idx="11"/>
          </p:nvPr>
        </p:nvSpPr>
        <p:spPr>
          <a:xfrm>
            <a:off x="3124200" y="6248400"/>
            <a:ext cx="2895600" cy="457200"/>
          </a:xfrm>
        </p:spPr>
        <p:txBody>
          <a:bodyPr/>
          <a:lstStyle>
            <a:lvl1pPr>
              <a:defRPr/>
            </a:lvl1pPr>
          </a:lstStyle>
          <a:p>
            <a:pPr>
              <a:defRPr/>
            </a:pPr>
            <a:endParaRPr lang="tr-TR"/>
          </a:p>
        </p:txBody>
      </p:sp>
      <p:sp>
        <p:nvSpPr>
          <p:cNvPr id="5" name="4 Slayt Numarası Yer Tutucusu"/>
          <p:cNvSpPr>
            <a:spLocks noGrp="1"/>
          </p:cNvSpPr>
          <p:nvPr>
            <p:ph type="sldNum" sz="quarter" idx="12"/>
          </p:nvPr>
        </p:nvSpPr>
        <p:spPr>
          <a:xfrm>
            <a:off x="6553200" y="6243638"/>
            <a:ext cx="2133600" cy="457200"/>
          </a:xfrm>
        </p:spPr>
        <p:txBody>
          <a:bodyPr/>
          <a:lstStyle>
            <a:lvl1pPr>
              <a:defRPr/>
            </a:lvl1pPr>
          </a:lstStyle>
          <a:p>
            <a:pPr>
              <a:defRPr/>
            </a:pPr>
            <a:fld id="{CA1EA1DA-68B1-44E9-BCC3-47FE45A1F583}" type="slidenum">
              <a:rPr lang="tr-TR"/>
              <a:pPr>
                <a:defRPr/>
              </a:pPr>
              <a:t>‹#›</a:t>
            </a:fld>
            <a:endParaRPr lang="tr-TR"/>
          </a:p>
        </p:txBody>
      </p:sp>
    </p:spTree>
    <p:extLst>
      <p:ext uri="{BB962C8B-B14F-4D97-AF65-F5344CB8AC3E}">
        <p14:creationId xmlns:p14="http://schemas.microsoft.com/office/powerpoint/2010/main" val="34629487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pPr/>
              <a:t>11.03.2018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A23720DD-5B6D-40BF-8493-A6B52D484E6B}" type="datetimeFigureOut">
              <a:rPr lang="tr-TR" smtClean="0"/>
              <a:pPr/>
              <a:t>11.03.2018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A23720DD-5B6D-40BF-8493-A6B52D484E6B}" type="datetimeFigureOut">
              <a:rPr lang="tr-TR" smtClean="0"/>
              <a:pPr/>
              <a:t>11.03.2018</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A23720DD-5B6D-40BF-8493-A6B52D484E6B}" type="datetimeFigureOut">
              <a:rPr lang="tr-TR" smtClean="0"/>
              <a:pPr/>
              <a:t>11.03.2018</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A23720DD-5B6D-40BF-8493-A6B52D484E6B}" type="datetimeFigureOut">
              <a:rPr lang="tr-TR" smtClean="0"/>
              <a:pPr/>
              <a:t>11.03.2018</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A23720DD-5B6D-40BF-8493-A6B52D484E6B}" type="datetimeFigureOut">
              <a:rPr lang="tr-TR" smtClean="0"/>
              <a:pPr/>
              <a:t>11.03.2018</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pPr/>
              <a:t>11.03.2018</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pPr/>
              <a:t>11.03.2018</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5E9EFF"/>
            </a:gs>
            <a:gs pos="39999">
              <a:srgbClr val="85C2FF"/>
            </a:gs>
            <a:gs pos="70000">
              <a:srgbClr val="C4D6EB"/>
            </a:gs>
            <a:gs pos="100000">
              <a:srgbClr val="FFEBFA"/>
            </a:gs>
          </a:gsLst>
          <a:lin ang="5400000" scaled="0"/>
          <a:tileRect/>
        </a:gradFill>
        <a:effectLst/>
      </p:bgPr>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3720DD-5B6D-40BF-8493-A6B52D484E6B}" type="datetimeFigureOut">
              <a:rPr lang="tr-TR" smtClean="0"/>
              <a:pPr/>
              <a:t>11.03.2018</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02176B-0E47-46AC-8F43-DAB4B8A37D06}" type="slidenum">
              <a:rPr lang="tr-TR" smtClean="0"/>
              <a:pPr/>
              <a:t>‹#›</a:t>
            </a:fld>
            <a:endParaRPr lang="tr-T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slow">
    <p:push dir="u"/>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WordArt 2"/>
          <p:cNvSpPr>
            <a:spLocks noChangeArrowheads="1" noChangeShapeType="1" noTextEdit="1"/>
          </p:cNvSpPr>
          <p:nvPr/>
        </p:nvSpPr>
        <p:spPr bwMode="auto">
          <a:xfrm>
            <a:off x="762000" y="3505200"/>
            <a:ext cx="7391400" cy="20574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tr-TR" sz="3600" kern="10" dirty="0" smtClean="0">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a:rPr>
              <a:t>Litvanya</a:t>
            </a:r>
            <a:endParaRPr lang="tr-TR" sz="3600" kern="10" dirty="0">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a:endParaRPr>
          </a:p>
        </p:txBody>
      </p:sp>
      <p:pic>
        <p:nvPicPr>
          <p:cNvPr id="4" name="Picture 2" descr="H:\önder ders\litvanya\vilnus ccatedral_files\800px-Flag_of_Lithuania.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95736" y="404664"/>
            <a:ext cx="4728237" cy="28369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71679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332656"/>
            <a:ext cx="8229600" cy="5793507"/>
          </a:xfrm>
        </p:spPr>
        <p:txBody>
          <a:bodyPr>
            <a:normAutofit/>
          </a:bodyPr>
          <a:lstStyle/>
          <a:p>
            <a:endParaRPr lang="tr-TR" sz="2400" b="1" dirty="0" smtClean="0">
              <a:ln w="900" cmpd="sng">
                <a:solidFill>
                  <a:schemeClr val="accent1">
                    <a:satMod val="190000"/>
                    <a:alpha val="55000"/>
                  </a:schemeClr>
                </a:solidFill>
                <a:prstDash val="solid"/>
              </a:ln>
              <a:solidFill>
                <a:schemeClr val="bg1"/>
              </a:solidFill>
              <a:effectLst>
                <a:innerShdw blurRad="101600" dist="76200" dir="5400000">
                  <a:schemeClr val="accent1">
                    <a:satMod val="190000"/>
                    <a:tint val="100000"/>
                    <a:alpha val="74000"/>
                  </a:schemeClr>
                </a:innerShdw>
              </a:effectLst>
            </a:endParaRPr>
          </a:p>
          <a:p>
            <a:r>
              <a:rPr lang="tr-TR" sz="2400" b="1" dirty="0" smtClean="0">
                <a:ln w="900" cmpd="sng">
                  <a:solidFill>
                    <a:schemeClr val="accent1">
                      <a:satMod val="190000"/>
                      <a:alpha val="55000"/>
                    </a:schemeClr>
                  </a:solidFill>
                  <a:prstDash val="solid"/>
                </a:ln>
                <a:solidFill>
                  <a:schemeClr val="bg1"/>
                </a:solidFill>
                <a:effectLst>
                  <a:innerShdw blurRad="101600" dist="76200" dir="5400000">
                    <a:schemeClr val="accent1">
                      <a:satMod val="190000"/>
                      <a:tint val="100000"/>
                      <a:alpha val="74000"/>
                    </a:schemeClr>
                  </a:innerShdw>
                </a:effectLst>
              </a:rPr>
              <a:t>İKLİMİ</a:t>
            </a:r>
          </a:p>
          <a:p>
            <a:r>
              <a:rPr lang="tr-TR" sz="2400" dirty="0">
                <a:solidFill>
                  <a:schemeClr val="bg1"/>
                </a:solidFill>
              </a:rPr>
              <a:t>İklimi ılımandır. Atlas Okyanusundan gelen hava kütlelerinin etkisi altındadır. Yazlar genelde serin ve yağışlı </a:t>
            </a:r>
            <a:r>
              <a:rPr lang="tr-TR" sz="2400" dirty="0" smtClean="0">
                <a:solidFill>
                  <a:schemeClr val="bg1"/>
                </a:solidFill>
              </a:rPr>
              <a:t>geçmektedir. Yıllık 600 mm. Yağış düşmektedir.</a:t>
            </a:r>
          </a:p>
          <a:p>
            <a:endParaRPr lang="tr-TR" sz="2400" dirty="0" smtClean="0">
              <a:solidFill>
                <a:schemeClr val="bg1"/>
              </a:solidFill>
            </a:endParaRPr>
          </a:p>
          <a:p>
            <a:endParaRPr lang="tr-TR" sz="2400" b="1" dirty="0">
              <a:ln w="900" cmpd="sng">
                <a:solidFill>
                  <a:schemeClr val="accent1">
                    <a:satMod val="190000"/>
                    <a:alpha val="55000"/>
                  </a:schemeClr>
                </a:solidFill>
                <a:prstDash val="solid"/>
              </a:ln>
              <a:solidFill>
                <a:schemeClr val="bg1"/>
              </a:solidFill>
              <a:effectLst>
                <a:innerShdw blurRad="101600" dist="76200" dir="5400000">
                  <a:schemeClr val="accent1">
                    <a:satMod val="190000"/>
                    <a:tint val="100000"/>
                    <a:alpha val="74000"/>
                  </a:schemeClr>
                </a:innerShdw>
              </a:effectLst>
            </a:endParaRPr>
          </a:p>
          <a:p>
            <a:r>
              <a:rPr lang="tr-TR" sz="2400" b="1" dirty="0" smtClean="0">
                <a:ln w="900" cmpd="sng">
                  <a:solidFill>
                    <a:schemeClr val="accent1">
                      <a:satMod val="190000"/>
                      <a:alpha val="55000"/>
                    </a:schemeClr>
                  </a:solidFill>
                  <a:prstDash val="solid"/>
                </a:ln>
                <a:solidFill>
                  <a:schemeClr val="bg1"/>
                </a:solidFill>
                <a:effectLst>
                  <a:innerShdw blurRad="101600" dist="76200" dir="5400000">
                    <a:schemeClr val="accent1">
                      <a:satMod val="190000"/>
                      <a:tint val="100000"/>
                      <a:alpha val="74000"/>
                    </a:schemeClr>
                  </a:innerShdw>
                </a:effectLst>
              </a:rPr>
              <a:t>TABİİ KAYNAKLARI </a:t>
            </a:r>
          </a:p>
          <a:p>
            <a:pPr marL="0" indent="0">
              <a:buNone/>
            </a:pPr>
            <a:r>
              <a:rPr lang="tr-TR" sz="2400" dirty="0" smtClean="0">
                <a:solidFill>
                  <a:schemeClr val="bg1"/>
                </a:solidFill>
              </a:rPr>
              <a:t>     Başlıca </a:t>
            </a:r>
            <a:r>
              <a:rPr lang="tr-TR" sz="2400" dirty="0">
                <a:solidFill>
                  <a:schemeClr val="bg1"/>
                </a:solidFill>
              </a:rPr>
              <a:t>madenleri sülfat, alçıtaşı, kireçtaşı, demir cevheri, </a:t>
            </a:r>
            <a:r>
              <a:rPr lang="tr-TR" sz="2400" dirty="0" smtClean="0">
                <a:solidFill>
                  <a:schemeClr val="bg1"/>
                </a:solidFill>
              </a:rPr>
              <a:t>                     </a:t>
            </a:r>
          </a:p>
          <a:p>
            <a:pPr marL="0" indent="0">
              <a:buNone/>
            </a:pPr>
            <a:r>
              <a:rPr lang="tr-TR" sz="2400" dirty="0">
                <a:solidFill>
                  <a:schemeClr val="bg1"/>
                </a:solidFill>
              </a:rPr>
              <a:t> </a:t>
            </a:r>
            <a:r>
              <a:rPr lang="tr-TR" sz="2400" dirty="0" smtClean="0">
                <a:solidFill>
                  <a:schemeClr val="bg1"/>
                </a:solidFill>
              </a:rPr>
              <a:t>    turba</a:t>
            </a:r>
            <a:r>
              <a:rPr lang="tr-TR" sz="2400" dirty="0">
                <a:solidFill>
                  <a:schemeClr val="bg1"/>
                </a:solidFill>
              </a:rPr>
              <a:t>, </a:t>
            </a:r>
            <a:r>
              <a:rPr lang="tr-TR" sz="2400" dirty="0" err="1">
                <a:solidFill>
                  <a:schemeClr val="bg1"/>
                </a:solidFill>
              </a:rPr>
              <a:t>dolomit’tir</a:t>
            </a:r>
            <a:r>
              <a:rPr lang="tr-TR" sz="2400" dirty="0" smtClean="0">
                <a:solidFill>
                  <a:schemeClr val="bg1"/>
                </a:solidFill>
              </a:rPr>
              <a:t>.</a:t>
            </a:r>
          </a:p>
          <a:p>
            <a:pPr marL="0" indent="0">
              <a:buNone/>
            </a:pPr>
            <a:r>
              <a:rPr lang="tr-TR" sz="2400" dirty="0" smtClean="0">
                <a:solidFill>
                  <a:schemeClr val="bg1"/>
                </a:solidFill>
              </a:rPr>
              <a:t>     Bunun yanında denizde petrol aramaları devam etmektedir.</a:t>
            </a:r>
          </a:p>
          <a:p>
            <a:pPr marL="0" indent="0">
              <a:buNone/>
            </a:pPr>
            <a:endParaRPr lang="tr-TR" sz="2400" b="1" dirty="0" smtClean="0">
              <a:ln w="900" cmpd="sng">
                <a:solidFill>
                  <a:schemeClr val="accent1">
                    <a:satMod val="190000"/>
                    <a:alpha val="55000"/>
                  </a:schemeClr>
                </a:solidFill>
                <a:prstDash val="solid"/>
              </a:ln>
              <a:solidFill>
                <a:schemeClr val="bg1"/>
              </a:solidFill>
              <a:effectLst>
                <a:innerShdw blurRad="101600" dist="76200" dir="5400000">
                  <a:schemeClr val="accent1">
                    <a:satMod val="190000"/>
                    <a:tint val="100000"/>
                    <a:alpha val="74000"/>
                  </a:schemeClr>
                </a:innerShdw>
              </a:effectLst>
            </a:endParaRPr>
          </a:p>
          <a:p>
            <a:endParaRPr lang="tr-TR" sz="2400" b="1" dirty="0" smtClean="0">
              <a:ln w="900" cmpd="sng">
                <a:solidFill>
                  <a:schemeClr val="accent1">
                    <a:satMod val="190000"/>
                    <a:alpha val="55000"/>
                  </a:schemeClr>
                </a:solidFill>
                <a:prstDash val="solid"/>
              </a:ln>
              <a:solidFill>
                <a:schemeClr val="bg1"/>
              </a:solidFill>
              <a:effectLst>
                <a:innerShdw blurRad="101600" dist="76200" dir="5400000">
                  <a:schemeClr val="accent1">
                    <a:satMod val="190000"/>
                    <a:tint val="100000"/>
                    <a:alpha val="74000"/>
                  </a:schemeClr>
                </a:innerShdw>
              </a:effectLst>
            </a:endParaRPr>
          </a:p>
        </p:txBody>
      </p:sp>
    </p:spTree>
    <p:extLst>
      <p:ext uri="{BB962C8B-B14F-4D97-AF65-F5344CB8AC3E}">
        <p14:creationId xmlns:p14="http://schemas.microsoft.com/office/powerpoint/2010/main" val="1040432313"/>
      </p:ext>
    </p:extLst>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253333"/>
            <a:ext cx="8229600" cy="1143000"/>
          </a:xfrm>
        </p:spPr>
        <p:txBody>
          <a:bodyPr/>
          <a:lstStyle/>
          <a:p>
            <a:r>
              <a:rPr lang="tr-TR"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NÜFUS VE SOSYAL YAŞAM</a:t>
            </a:r>
            <a:endParaRPr lang="tr-TR"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
        <p:nvSpPr>
          <p:cNvPr id="3" name="İçerik Yer Tutucusu 2"/>
          <p:cNvSpPr>
            <a:spLocks noGrp="1"/>
          </p:cNvSpPr>
          <p:nvPr>
            <p:ph idx="1"/>
          </p:nvPr>
        </p:nvSpPr>
        <p:spPr>
          <a:xfrm>
            <a:off x="457201" y="1600200"/>
            <a:ext cx="3754760" cy="4525963"/>
          </a:xfrm>
        </p:spPr>
        <p:txBody>
          <a:bodyPr>
            <a:normAutofit lnSpcReduction="10000"/>
          </a:bodyPr>
          <a:lstStyle/>
          <a:p>
            <a:r>
              <a:rPr lang="tr-TR" sz="2400" b="1" dirty="0" smtClean="0">
                <a:ln w="900" cmpd="sng">
                  <a:solidFill>
                    <a:schemeClr val="accent1">
                      <a:satMod val="190000"/>
                      <a:alpha val="55000"/>
                    </a:schemeClr>
                  </a:solidFill>
                  <a:prstDash val="solid"/>
                </a:ln>
                <a:solidFill>
                  <a:schemeClr val="bg1"/>
                </a:solidFill>
                <a:effectLst>
                  <a:innerShdw blurRad="101600" dist="76200" dir="5400000">
                    <a:schemeClr val="accent1">
                      <a:satMod val="190000"/>
                      <a:tint val="100000"/>
                      <a:alpha val="74000"/>
                    </a:schemeClr>
                  </a:innerShdw>
                </a:effectLst>
              </a:rPr>
              <a:t>NÜFUS</a:t>
            </a:r>
            <a:endParaRPr lang="tr-TR" sz="2400" b="1" dirty="0">
              <a:solidFill>
                <a:schemeClr val="bg1"/>
              </a:solidFill>
            </a:endParaRPr>
          </a:p>
          <a:p>
            <a:r>
              <a:rPr lang="tr-TR" sz="2000" b="1" dirty="0" smtClean="0">
                <a:solidFill>
                  <a:schemeClr val="bg1"/>
                </a:solidFill>
              </a:rPr>
              <a:t>Litvanya'da </a:t>
            </a:r>
            <a:r>
              <a:rPr lang="tr-TR" sz="2000" b="1" dirty="0">
                <a:solidFill>
                  <a:schemeClr val="bg1"/>
                </a:solidFill>
              </a:rPr>
              <a:t>yerleşim Neolitik dönemde başlamıştır. Litvanya topraklarında etnik gruplar arasında büyük değişimler olmamıştır. </a:t>
            </a:r>
            <a:r>
              <a:rPr lang="tr-TR" sz="2000" b="1" dirty="0" smtClean="0">
                <a:solidFill>
                  <a:schemeClr val="bg1"/>
                </a:solidFill>
              </a:rPr>
              <a:t>Homojen bir nüfus yapısına sahiptir.</a:t>
            </a:r>
          </a:p>
          <a:p>
            <a:r>
              <a:rPr lang="tr-TR" sz="2000" b="1" dirty="0" smtClean="0">
                <a:solidFill>
                  <a:schemeClr val="bg1"/>
                </a:solidFill>
              </a:rPr>
              <a:t>2012 yılına göre 3.750.000 </a:t>
            </a:r>
            <a:r>
              <a:rPr lang="tr-TR" sz="2000" b="1" dirty="0">
                <a:solidFill>
                  <a:schemeClr val="bg1"/>
                </a:solidFill>
              </a:rPr>
              <a:t>olan Litvanya nüfusunun % 80’ini Litvanlar, % 9’unu Ruslar, % 8’ini Polonyalılar, % 2’sini Beyaz Ruslar meydana </a:t>
            </a:r>
            <a:r>
              <a:rPr lang="tr-TR" sz="2000" b="1" dirty="0" smtClean="0">
                <a:solidFill>
                  <a:schemeClr val="bg1"/>
                </a:solidFill>
              </a:rPr>
              <a:t>getirir.</a:t>
            </a:r>
            <a:endParaRPr lang="tr-TR" sz="2000" b="1" dirty="0">
              <a:solidFill>
                <a:schemeClr val="bg1"/>
              </a:solidFill>
            </a:endParaRPr>
          </a:p>
        </p:txBody>
      </p:sp>
      <p:pic>
        <p:nvPicPr>
          <p:cNvPr id="4" name="Resim 3" descr="Litvanya nüfus piramidi"/>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55976" y="1628800"/>
            <a:ext cx="4792425" cy="3960440"/>
          </a:xfrm>
          <a:prstGeom prst="rect">
            <a:avLst/>
          </a:prstGeom>
          <a:noFill/>
          <a:ln>
            <a:noFill/>
          </a:ln>
        </p:spPr>
      </p:pic>
    </p:spTree>
    <p:extLst>
      <p:ext uri="{BB962C8B-B14F-4D97-AF65-F5344CB8AC3E}">
        <p14:creationId xmlns:p14="http://schemas.microsoft.com/office/powerpoint/2010/main" val="1506088754"/>
      </p:ext>
    </p:extLst>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116632"/>
            <a:ext cx="5557517" cy="6552728"/>
          </a:xfrm>
        </p:spPr>
        <p:txBody>
          <a:bodyPr>
            <a:normAutofit/>
          </a:bodyPr>
          <a:lstStyle/>
          <a:p>
            <a:r>
              <a:rPr lang="tr-TR" sz="2400" b="1" dirty="0" smtClean="0">
                <a:ln w="900" cmpd="sng">
                  <a:solidFill>
                    <a:schemeClr val="accent1">
                      <a:satMod val="190000"/>
                      <a:alpha val="55000"/>
                    </a:schemeClr>
                  </a:solidFill>
                  <a:prstDash val="solid"/>
                </a:ln>
                <a:solidFill>
                  <a:schemeClr val="bg1"/>
                </a:solidFill>
                <a:effectLst>
                  <a:innerShdw blurRad="101600" dist="76200" dir="5400000">
                    <a:schemeClr val="accent1">
                      <a:satMod val="190000"/>
                      <a:tint val="100000"/>
                      <a:alpha val="74000"/>
                    </a:schemeClr>
                  </a:innerShdw>
                </a:effectLst>
              </a:rPr>
              <a:t>SANAT ve MÜZELER</a:t>
            </a:r>
          </a:p>
          <a:p>
            <a:r>
              <a:rPr lang="tr-TR" sz="2000" dirty="0">
                <a:ln w="18415" cmpd="sng">
                  <a:solidFill>
                    <a:srgbClr val="FFFFFF"/>
                  </a:solidFill>
                  <a:prstDash val="solid"/>
                </a:ln>
                <a:solidFill>
                  <a:schemeClr val="bg1"/>
                </a:solidFill>
                <a:effectLst>
                  <a:outerShdw blurRad="63500" dir="3600000" algn="tl" rotWithShape="0">
                    <a:srgbClr val="000000">
                      <a:alpha val="70000"/>
                    </a:srgbClr>
                  </a:outerShdw>
                </a:effectLst>
              </a:rPr>
              <a:t>Litvanya Sanat Müzesi 1933'te kurulmuştur. Müze ülkenin en büyük sanat konservatuvarına ve sergi alanına sahiptir</a:t>
            </a:r>
            <a:r>
              <a:rPr lang="tr-TR" sz="2000" dirty="0" smtClean="0">
                <a:ln w="18415" cmpd="sng">
                  <a:solidFill>
                    <a:srgbClr val="FFFFFF"/>
                  </a:solidFill>
                  <a:prstDash val="solid"/>
                </a:ln>
                <a:solidFill>
                  <a:schemeClr val="bg1"/>
                </a:solidFill>
                <a:effectLst>
                  <a:outerShdw blurRad="63500" dir="3600000" algn="tl" rotWithShape="0">
                    <a:srgbClr val="000000">
                      <a:alpha val="70000"/>
                    </a:srgbClr>
                  </a:outerShdw>
                </a:effectLst>
              </a:rPr>
              <a:t>. </a:t>
            </a:r>
            <a:r>
              <a:rPr lang="tr-TR" sz="2000" dirty="0">
                <a:ln w="18415" cmpd="sng">
                  <a:solidFill>
                    <a:srgbClr val="FFFFFF"/>
                  </a:solidFill>
                  <a:prstDash val="solid"/>
                </a:ln>
                <a:solidFill>
                  <a:schemeClr val="bg1"/>
                </a:solidFill>
                <a:effectLst>
                  <a:outerShdw blurRad="63500" dir="3600000" algn="tl" rotWithShape="0">
                    <a:srgbClr val="000000">
                      <a:alpha val="70000"/>
                    </a:srgbClr>
                  </a:outerShdw>
                </a:effectLst>
              </a:rPr>
              <a:t>Palanga Kehribar </a:t>
            </a:r>
            <a:r>
              <a:rPr lang="tr-TR" sz="2000" dirty="0" err="1">
                <a:ln w="18415" cmpd="sng">
                  <a:solidFill>
                    <a:srgbClr val="FFFFFF"/>
                  </a:solidFill>
                  <a:prstDash val="solid"/>
                </a:ln>
                <a:solidFill>
                  <a:schemeClr val="bg1"/>
                </a:solidFill>
                <a:effectLst>
                  <a:outerShdw blurRad="63500" dir="3600000" algn="tl" rotWithShape="0">
                    <a:srgbClr val="000000">
                      <a:alpha val="70000"/>
                    </a:srgbClr>
                  </a:outerShdw>
                </a:effectLst>
              </a:rPr>
              <a:t>Müzesiemsal</a:t>
            </a:r>
            <a:r>
              <a:rPr lang="tr-TR" sz="2000" dirty="0">
                <a:ln w="18415" cmpd="sng">
                  <a:solidFill>
                    <a:srgbClr val="FFFFFF"/>
                  </a:solidFill>
                  <a:prstDash val="solid"/>
                </a:ln>
                <a:solidFill>
                  <a:schemeClr val="bg1"/>
                </a:solidFill>
                <a:effectLst>
                  <a:outerShdw blurRad="63500" dir="3600000" algn="tl" rotWithShape="0">
                    <a:srgbClr val="000000">
                      <a:alpha val="70000"/>
                    </a:srgbClr>
                  </a:outerShdw>
                </a:effectLst>
              </a:rPr>
              <a:t> müzeler arasında önemli bir yere sahiptir. Baltık denizinde önemli yatakları bulunan kehribarın sergilendiği bu müzede, büyük bir kehribar koleksiyonu mevcuttur</a:t>
            </a:r>
            <a:r>
              <a:rPr lang="tr-TR" sz="2000" dirty="0" smtClean="0">
                <a:ln w="18415" cmpd="sng">
                  <a:solidFill>
                    <a:srgbClr val="FFFFFF"/>
                  </a:solidFill>
                  <a:prstDash val="solid"/>
                </a:ln>
                <a:solidFill>
                  <a:schemeClr val="bg1"/>
                </a:solidFill>
                <a:effectLst>
                  <a:outerShdw blurRad="63500" dir="3600000" algn="tl" rotWithShape="0">
                    <a:srgbClr val="000000">
                      <a:alpha val="70000"/>
                    </a:srgbClr>
                  </a:outerShdw>
                </a:effectLst>
              </a:rPr>
              <a:t>.</a:t>
            </a:r>
          </a:p>
          <a:p>
            <a:r>
              <a:rPr lang="tr-TR" sz="2000" b="1" dirty="0" smtClean="0">
                <a:solidFill>
                  <a:schemeClr val="bg1"/>
                </a:solidFill>
              </a:rPr>
              <a:t>Uluslar </a:t>
            </a:r>
            <a:r>
              <a:rPr lang="tr-TR" sz="2000" b="1" dirty="0">
                <a:solidFill>
                  <a:schemeClr val="bg1"/>
                </a:solidFill>
              </a:rPr>
              <a:t>arası bir üne sahip olan besteci </a:t>
            </a:r>
            <a:r>
              <a:rPr lang="tr-TR" sz="2000" b="1" dirty="0" err="1" smtClean="0">
                <a:solidFill>
                  <a:schemeClr val="bg1"/>
                </a:solidFill>
              </a:rPr>
              <a:t>Mikalojus</a:t>
            </a:r>
            <a:r>
              <a:rPr lang="tr-TR" sz="2000" b="1" dirty="0" smtClean="0">
                <a:solidFill>
                  <a:schemeClr val="bg1"/>
                </a:solidFill>
              </a:rPr>
              <a:t> </a:t>
            </a:r>
            <a:r>
              <a:rPr lang="tr-TR" sz="2000" b="1" dirty="0" err="1" smtClean="0">
                <a:solidFill>
                  <a:schemeClr val="bg1"/>
                </a:solidFill>
              </a:rPr>
              <a:t>Konstantinas</a:t>
            </a:r>
            <a:r>
              <a:rPr lang="tr-TR" sz="2000" b="1" dirty="0" smtClean="0">
                <a:solidFill>
                  <a:schemeClr val="bg1"/>
                </a:solidFill>
              </a:rPr>
              <a:t> </a:t>
            </a:r>
            <a:r>
              <a:rPr lang="tr-TR" sz="2000" b="1" dirty="0" err="1" smtClean="0">
                <a:solidFill>
                  <a:schemeClr val="bg1"/>
                </a:solidFill>
              </a:rPr>
              <a:t>Ciurlinois</a:t>
            </a:r>
            <a:r>
              <a:rPr lang="tr-TR" sz="2000" b="1" dirty="0">
                <a:solidFill>
                  <a:schemeClr val="bg1"/>
                </a:solidFill>
              </a:rPr>
              <a:t> (1875–1911) Litvanya sanat camiasının içinde önemli bir yere </a:t>
            </a:r>
            <a:r>
              <a:rPr lang="tr-TR" sz="2000" b="1" dirty="0" smtClean="0">
                <a:solidFill>
                  <a:schemeClr val="bg1"/>
                </a:solidFill>
              </a:rPr>
              <a:t>sahiptir.</a:t>
            </a:r>
          </a:p>
          <a:p>
            <a:r>
              <a:rPr lang="tr-TR" sz="2400" b="1" dirty="0" smtClean="0">
                <a:ln w="900" cmpd="sng">
                  <a:solidFill>
                    <a:schemeClr val="accent1">
                      <a:satMod val="190000"/>
                      <a:alpha val="55000"/>
                    </a:schemeClr>
                  </a:solidFill>
                  <a:prstDash val="solid"/>
                </a:ln>
                <a:solidFill>
                  <a:schemeClr val="bg1"/>
                </a:solidFill>
                <a:effectLst>
                  <a:innerShdw blurRad="101600" dist="76200" dir="5400000">
                    <a:schemeClr val="accent1">
                      <a:satMod val="190000"/>
                      <a:tint val="100000"/>
                      <a:alpha val="74000"/>
                    </a:schemeClr>
                  </a:innerShdw>
                </a:effectLst>
              </a:rPr>
              <a:t>SPOR</a:t>
            </a:r>
          </a:p>
          <a:p>
            <a:r>
              <a:rPr lang="tr-TR" sz="2000" dirty="0">
                <a:solidFill>
                  <a:schemeClr val="bg1"/>
                </a:solidFill>
              </a:rPr>
              <a:t>Ülkede profesyonel ligler ve gelişim ligleri vardır. </a:t>
            </a:r>
            <a:r>
              <a:rPr lang="tr-TR" sz="2000" dirty="0" smtClean="0">
                <a:solidFill>
                  <a:schemeClr val="bg1"/>
                </a:solidFill>
              </a:rPr>
              <a:t>Litvanya Ulusal Basketbol Takımı'nın </a:t>
            </a:r>
            <a:r>
              <a:rPr lang="tr-TR" sz="2000" dirty="0">
                <a:solidFill>
                  <a:schemeClr val="bg1"/>
                </a:solidFill>
              </a:rPr>
              <a:t>birçok uluslar arası başarısı </a:t>
            </a:r>
            <a:r>
              <a:rPr lang="tr-TR" sz="2000" dirty="0" smtClean="0">
                <a:solidFill>
                  <a:schemeClr val="bg1"/>
                </a:solidFill>
              </a:rPr>
              <a:t>vardır. Ülke de Basketbolun yanında Buz Hokeyi de önemli yer tutar.</a:t>
            </a:r>
            <a:endParaRPr lang="tr-TR" sz="2000" dirty="0" smtClean="0">
              <a:ln w="18415" cmpd="sng">
                <a:solidFill>
                  <a:srgbClr val="FFFFFF"/>
                </a:solidFill>
                <a:prstDash val="solid"/>
              </a:ln>
              <a:solidFill>
                <a:schemeClr val="bg1"/>
              </a:solidFill>
              <a:effectLst>
                <a:outerShdw blurRad="63500" dir="3600000" algn="tl" rotWithShape="0">
                  <a:srgbClr val="000000">
                    <a:alpha val="70000"/>
                  </a:srgbClr>
                </a:outerShdw>
              </a:effectLst>
            </a:endParaRPr>
          </a:p>
          <a:p>
            <a:endParaRPr lang="tr-TR" sz="2000" dirty="0">
              <a:ln w="18415" cmpd="sng">
                <a:solidFill>
                  <a:srgbClr val="FFFFFF"/>
                </a:solidFill>
                <a:prstDash val="solid"/>
              </a:ln>
              <a:solidFill>
                <a:schemeClr val="bg1"/>
              </a:solidFill>
              <a:effectLst>
                <a:outerShdw blurRad="63500" dir="3600000" algn="tl" rotWithShape="0">
                  <a:srgbClr val="000000">
                    <a:alpha val="70000"/>
                  </a:srgbClr>
                </a:outerShdw>
              </a:effectLst>
            </a:endParaRPr>
          </a:p>
        </p:txBody>
      </p:sp>
      <p:pic>
        <p:nvPicPr>
          <p:cNvPr id="1026" name="Picture 2" descr="H:\önder ders\litvanya\litvanya ulusal müzesi.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60950" y="620688"/>
            <a:ext cx="3456294" cy="252028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40153" y="3140968"/>
            <a:ext cx="3177092" cy="3676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53393117"/>
      </p:ext>
    </p:extLst>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95536" y="116632"/>
            <a:ext cx="8229600" cy="1143000"/>
          </a:xfrm>
        </p:spPr>
        <p:txBody>
          <a:bodyPr/>
          <a:lstStyle/>
          <a:p>
            <a:r>
              <a:rPr lang="tr-TR"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EĞİTİM</a:t>
            </a:r>
            <a:endParaRPr lang="tr-TR"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
        <p:nvSpPr>
          <p:cNvPr id="3" name="İçerik Yer Tutucusu 2"/>
          <p:cNvSpPr>
            <a:spLocks noGrp="1"/>
          </p:cNvSpPr>
          <p:nvPr>
            <p:ph idx="1"/>
          </p:nvPr>
        </p:nvSpPr>
        <p:spPr>
          <a:xfrm>
            <a:off x="457200" y="1196752"/>
            <a:ext cx="8686800" cy="5328592"/>
          </a:xfrm>
        </p:spPr>
        <p:txBody>
          <a:bodyPr>
            <a:normAutofit/>
          </a:bodyPr>
          <a:lstStyle/>
          <a:p>
            <a:pPr marL="0" indent="0">
              <a:buNone/>
            </a:pPr>
            <a:r>
              <a:rPr lang="tr-TR" sz="2000" b="1" dirty="0">
                <a:solidFill>
                  <a:schemeClr val="bg1"/>
                </a:solidFill>
              </a:rPr>
              <a:t>Litvanya'da varlığı belgelenmiş ilk okul, 1387'de Vilnius'ta </a:t>
            </a:r>
            <a:r>
              <a:rPr lang="tr-TR" sz="2000" b="1" dirty="0" smtClean="0">
                <a:solidFill>
                  <a:schemeClr val="bg1"/>
                </a:solidFill>
              </a:rPr>
              <a:t>bir katedralde</a:t>
            </a:r>
            <a:r>
              <a:rPr lang="tr-TR" sz="2000" b="1" dirty="0">
                <a:solidFill>
                  <a:schemeClr val="bg1"/>
                </a:solidFill>
              </a:rPr>
              <a:t> kurulmuştur</a:t>
            </a:r>
            <a:r>
              <a:rPr lang="tr-TR" sz="2000" b="1" dirty="0" smtClean="0">
                <a:solidFill>
                  <a:schemeClr val="bg1"/>
                </a:solidFill>
              </a:rPr>
              <a:t>.</a:t>
            </a:r>
          </a:p>
          <a:p>
            <a:pPr marL="0" indent="0">
              <a:buNone/>
            </a:pPr>
            <a:r>
              <a:rPr lang="tr-TR" sz="2000" b="1" dirty="0">
                <a:solidFill>
                  <a:schemeClr val="bg1"/>
                </a:solidFill>
              </a:rPr>
              <a:t>Bu okul, Hristiyanlık temelinde eğitim vermiştir. Ortaçağ'da Litvanya'da birkaç tür okul vardı. Bunlar: Katedral okulları, (papaz yetiştirmek için); kilise okulları (temel eğitim vermek için) ve soyluların çocuklarına özgü ev okullarıydı</a:t>
            </a:r>
            <a:r>
              <a:rPr lang="tr-TR" sz="2000" b="1" dirty="0" smtClean="0">
                <a:solidFill>
                  <a:schemeClr val="bg1"/>
                </a:solidFill>
              </a:rPr>
              <a:t>.</a:t>
            </a:r>
          </a:p>
          <a:p>
            <a:pPr marL="0" indent="0">
              <a:buNone/>
            </a:pPr>
            <a:r>
              <a:rPr lang="tr-TR" sz="2000" b="1" dirty="0">
                <a:solidFill>
                  <a:schemeClr val="bg1"/>
                </a:solidFill>
              </a:rPr>
              <a:t>1579'da Vilnius </a:t>
            </a:r>
            <a:r>
              <a:rPr lang="tr-TR" sz="2000" b="1" dirty="0" smtClean="0">
                <a:solidFill>
                  <a:schemeClr val="bg1"/>
                </a:solidFill>
              </a:rPr>
              <a:t>Üniversitesi</a:t>
            </a:r>
            <a:r>
              <a:rPr lang="tr-TR" sz="2000" b="1" dirty="0">
                <a:solidFill>
                  <a:schemeClr val="bg1"/>
                </a:solidFill>
              </a:rPr>
              <a:t> </a:t>
            </a:r>
            <a:r>
              <a:rPr lang="tr-TR" sz="2000" b="1" dirty="0" smtClean="0">
                <a:solidFill>
                  <a:schemeClr val="bg1"/>
                </a:solidFill>
              </a:rPr>
              <a:t>kuruldu. Bu üniversite Kuzey Avrupa’nın en eski üniversitesi olmuştur.</a:t>
            </a:r>
            <a:r>
              <a:rPr lang="tr-TR" sz="2000" dirty="0">
                <a:solidFill>
                  <a:schemeClr val="bg1"/>
                </a:solidFill>
              </a:rPr>
              <a:t> </a:t>
            </a:r>
            <a:r>
              <a:rPr lang="tr-TR" sz="2000" b="1" dirty="0">
                <a:solidFill>
                  <a:schemeClr val="bg1"/>
                </a:solidFill>
              </a:rPr>
              <a:t>2008 itibariyle, ülkede 15 üniversite, 6 özel enstitü, 16 yüksek okul ve 11 özel yüksek okul </a:t>
            </a:r>
            <a:r>
              <a:rPr lang="tr-TR" sz="2000" b="1" dirty="0" smtClean="0">
                <a:solidFill>
                  <a:schemeClr val="bg1"/>
                </a:solidFill>
              </a:rPr>
              <a:t>bulunmaktaydı.</a:t>
            </a:r>
          </a:p>
          <a:p>
            <a:pPr marL="0" indent="0">
              <a:buNone/>
            </a:pPr>
            <a:r>
              <a:rPr lang="tr-TR" sz="2000" b="1" dirty="0" smtClean="0">
                <a:solidFill>
                  <a:schemeClr val="bg1"/>
                </a:solidFill>
              </a:rPr>
              <a:t>Ülke vatandaşları zorunlu olarak 10 yıl eğitim almak durumundadır.</a:t>
            </a:r>
          </a:p>
          <a:p>
            <a:pPr marL="0" indent="0">
              <a:buNone/>
            </a:pPr>
            <a:r>
              <a:rPr lang="tr-TR" sz="2000" b="1" dirty="0" smtClean="0">
                <a:solidFill>
                  <a:schemeClr val="bg1"/>
                </a:solidFill>
              </a:rPr>
              <a:t>1999’da </a:t>
            </a:r>
            <a:r>
              <a:rPr lang="tr-TR" sz="2000" b="1" dirty="0">
                <a:solidFill>
                  <a:schemeClr val="bg1"/>
                </a:solidFill>
              </a:rPr>
              <a:t>L</a:t>
            </a:r>
            <a:r>
              <a:rPr lang="tr-TR" sz="2000" b="1" dirty="0" smtClean="0">
                <a:solidFill>
                  <a:schemeClr val="bg1"/>
                </a:solidFill>
              </a:rPr>
              <a:t>itvanya devlet bütçesinin %26’sını Eğitime ayırmıştır.</a:t>
            </a:r>
          </a:p>
          <a:p>
            <a:pPr marL="0" indent="0">
              <a:buNone/>
            </a:pPr>
            <a:r>
              <a:rPr lang="tr-TR" sz="2000" b="1" dirty="0" smtClean="0">
                <a:solidFill>
                  <a:schemeClr val="bg1"/>
                </a:solidFill>
              </a:rPr>
              <a:t>Ülkede 15 yaş üstünün okuma yazma oranı %100’dür.</a:t>
            </a:r>
          </a:p>
          <a:p>
            <a:pPr marL="0" indent="0">
              <a:buNone/>
            </a:pPr>
            <a:r>
              <a:rPr lang="tr-TR" sz="2000" b="1" dirty="0">
                <a:solidFill>
                  <a:schemeClr val="bg1"/>
                </a:solidFill>
              </a:rPr>
              <a:t>Nüfusun %90'ı en az bir yabancı dil; %50'si ise iki yabancı dil konuşabilmektedir</a:t>
            </a:r>
            <a:r>
              <a:rPr lang="tr-TR" sz="2000" b="1" dirty="0" smtClean="0">
                <a:solidFill>
                  <a:schemeClr val="bg1"/>
                </a:solidFill>
              </a:rPr>
              <a:t>.</a:t>
            </a:r>
          </a:p>
          <a:p>
            <a:pPr marL="0" indent="0">
              <a:buNone/>
            </a:pPr>
            <a:r>
              <a:rPr lang="tr-TR" sz="2000" b="1" dirty="0" smtClean="0">
                <a:solidFill>
                  <a:schemeClr val="bg1"/>
                </a:solidFill>
              </a:rPr>
              <a:t>Popüler olan yabancı diller: İngilizce ve </a:t>
            </a:r>
            <a:r>
              <a:rPr lang="tr-TR" sz="2000" b="1" dirty="0" err="1" smtClean="0">
                <a:solidFill>
                  <a:schemeClr val="bg1"/>
                </a:solidFill>
              </a:rPr>
              <a:t>Rusça’dır</a:t>
            </a:r>
            <a:r>
              <a:rPr lang="tr-TR" sz="2000" b="1" dirty="0" smtClean="0">
                <a:solidFill>
                  <a:schemeClr val="bg1"/>
                </a:solidFill>
              </a:rPr>
              <a:t>.</a:t>
            </a:r>
            <a:endParaRPr lang="tr-TR" sz="2000" b="1" dirty="0">
              <a:solidFill>
                <a:schemeClr val="bg1"/>
              </a:solidFill>
            </a:endParaRPr>
          </a:p>
        </p:txBody>
      </p:sp>
    </p:spTree>
    <p:extLst>
      <p:ext uri="{BB962C8B-B14F-4D97-AF65-F5344CB8AC3E}">
        <p14:creationId xmlns:p14="http://schemas.microsoft.com/office/powerpoint/2010/main" val="4064987274"/>
      </p:ext>
    </p:extLst>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H:\önder ders\litvanya\Vilnius Üniversitesi Kuzey Avrupa'nın en eski üniversitesidi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071" y="17334"/>
            <a:ext cx="4263307" cy="544493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önder ders\litvanya\rounda ana okulu.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97379" y="1829617"/>
            <a:ext cx="4652462" cy="3356992"/>
          </a:xfrm>
          <a:prstGeom prst="rect">
            <a:avLst/>
          </a:prstGeom>
          <a:noFill/>
          <a:extLst>
            <a:ext uri="{909E8E84-426E-40DD-AFC4-6F175D3DCCD1}">
              <a14:hiddenFill xmlns:a14="http://schemas.microsoft.com/office/drawing/2010/main">
                <a:solidFill>
                  <a:srgbClr val="FFFFFF"/>
                </a:solidFill>
              </a14:hiddenFill>
            </a:ext>
          </a:extLst>
        </p:spPr>
      </p:pic>
      <p:sp>
        <p:nvSpPr>
          <p:cNvPr id="5" name="Metin kutusu 4"/>
          <p:cNvSpPr txBox="1"/>
          <p:nvPr/>
        </p:nvSpPr>
        <p:spPr>
          <a:xfrm>
            <a:off x="34071" y="5733256"/>
            <a:ext cx="3601825" cy="369332"/>
          </a:xfrm>
          <a:prstGeom prst="rect">
            <a:avLst/>
          </a:prstGeom>
          <a:noFill/>
        </p:spPr>
        <p:txBody>
          <a:bodyPr wrap="square" rtlCol="0">
            <a:spAutoFit/>
          </a:bodyPr>
          <a:lstStyle/>
          <a:p>
            <a:r>
              <a:rPr lang="tr-TR" dirty="0" smtClean="0"/>
              <a:t>Vilnius üniversitesi</a:t>
            </a:r>
            <a:endParaRPr lang="tr-TR" dirty="0"/>
          </a:p>
        </p:txBody>
      </p:sp>
      <p:sp>
        <p:nvSpPr>
          <p:cNvPr id="6" name="Metin kutusu 5"/>
          <p:cNvSpPr txBox="1"/>
          <p:nvPr/>
        </p:nvSpPr>
        <p:spPr>
          <a:xfrm>
            <a:off x="4716016" y="5462266"/>
            <a:ext cx="4233825" cy="369332"/>
          </a:xfrm>
          <a:prstGeom prst="rect">
            <a:avLst/>
          </a:prstGeom>
          <a:noFill/>
        </p:spPr>
        <p:txBody>
          <a:bodyPr wrap="square" rtlCol="0">
            <a:spAutoFit/>
          </a:bodyPr>
          <a:lstStyle/>
          <a:p>
            <a:r>
              <a:rPr lang="tr-TR" dirty="0" err="1" smtClean="0"/>
              <a:t>Rounda</a:t>
            </a:r>
            <a:r>
              <a:rPr lang="tr-TR" dirty="0" smtClean="0"/>
              <a:t> ana okulu </a:t>
            </a:r>
            <a:endParaRPr lang="tr-TR" dirty="0"/>
          </a:p>
        </p:txBody>
      </p:sp>
    </p:spTree>
    <p:extLst>
      <p:ext uri="{BB962C8B-B14F-4D97-AF65-F5344CB8AC3E}">
        <p14:creationId xmlns:p14="http://schemas.microsoft.com/office/powerpoint/2010/main" val="2010077870"/>
      </p:ext>
    </p:extLst>
  </p:cSld>
  <p:clrMapOvr>
    <a:masterClrMapping/>
  </p:clrMapOvr>
  <p:transition spd="slow">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274638"/>
            <a:ext cx="7308304" cy="1143000"/>
          </a:xfrm>
        </p:spPr>
        <p:txBody>
          <a:bodyPr>
            <a:normAutofit fontScale="90000"/>
          </a:bodyPr>
          <a:lstStyle/>
          <a:p>
            <a:r>
              <a:rPr lang="tr-TR"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ULUSLARARASI İLİŞKİLER VE EKONOMİ</a:t>
            </a:r>
            <a:endParaRPr lang="tr-TR"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
        <p:nvSpPr>
          <p:cNvPr id="3" name="İçerik Yer Tutucusu 2"/>
          <p:cNvSpPr>
            <a:spLocks noGrp="1"/>
          </p:cNvSpPr>
          <p:nvPr>
            <p:ph idx="1"/>
          </p:nvPr>
        </p:nvSpPr>
        <p:spPr>
          <a:xfrm>
            <a:off x="0" y="2332037"/>
            <a:ext cx="8229600" cy="4525963"/>
          </a:xfrm>
        </p:spPr>
        <p:txBody>
          <a:bodyPr>
            <a:normAutofit/>
          </a:bodyPr>
          <a:lstStyle/>
          <a:p>
            <a:r>
              <a:rPr lang="tr-TR" sz="2000" b="1" dirty="0">
                <a:solidFill>
                  <a:schemeClr val="bg1"/>
                </a:solidFill>
              </a:rPr>
              <a:t>Litvanya 18 Eylül 1991'de Birleşmiş </a:t>
            </a:r>
            <a:r>
              <a:rPr lang="tr-TR" sz="2000" b="1" dirty="0" smtClean="0">
                <a:solidFill>
                  <a:schemeClr val="bg1"/>
                </a:solidFill>
              </a:rPr>
              <a:t>Milletlere </a:t>
            </a:r>
            <a:r>
              <a:rPr lang="tr-TR" sz="2000" b="1" dirty="0">
                <a:solidFill>
                  <a:schemeClr val="bg1"/>
                </a:solidFill>
              </a:rPr>
              <a:t>üye olmuştur. Bazı uluslar arası örgütlere katılmış ve </a:t>
            </a:r>
            <a:r>
              <a:rPr lang="tr-TR" sz="2000" b="1" dirty="0" smtClean="0">
                <a:solidFill>
                  <a:schemeClr val="bg1"/>
                </a:solidFill>
              </a:rPr>
              <a:t>uluslararası </a:t>
            </a:r>
            <a:r>
              <a:rPr lang="tr-TR" sz="2000" b="1" dirty="0">
                <a:solidFill>
                  <a:schemeClr val="bg1"/>
                </a:solidFill>
              </a:rPr>
              <a:t>antlaşmalara imza atmıştır. Güvenlik alanında Avrupa Güvenlik ve İşbirliği </a:t>
            </a:r>
            <a:r>
              <a:rPr lang="tr-TR" sz="2000" b="1" dirty="0" smtClean="0">
                <a:solidFill>
                  <a:schemeClr val="bg1"/>
                </a:solidFill>
              </a:rPr>
              <a:t>Teşkilatı ve </a:t>
            </a:r>
            <a:r>
              <a:rPr lang="tr-TR" sz="2000" b="1" dirty="0">
                <a:solidFill>
                  <a:schemeClr val="bg1"/>
                </a:solidFill>
              </a:rPr>
              <a:t>NATO'ya üye olan Litvanya, siyasi olarak Avrupa Konseyi ve Avrupa Birliği'ne üye olmuştur. 31 Mayıs 2001'de ise Dünya Ticaret Örgütü'ne katılmaya hak kazanmıştır. Litvanya ayrıca, OECD ve batılı örgütlere üye olmak istemektedir</a:t>
            </a:r>
            <a:r>
              <a:rPr lang="tr-TR" sz="2000" b="1" dirty="0" smtClean="0">
                <a:solidFill>
                  <a:schemeClr val="bg1"/>
                </a:solidFill>
              </a:rPr>
              <a:t>.</a:t>
            </a:r>
          </a:p>
          <a:p>
            <a:r>
              <a:rPr lang="tr-TR" sz="2000" b="1" dirty="0">
                <a:solidFill>
                  <a:schemeClr val="bg1"/>
                </a:solidFill>
              </a:rPr>
              <a:t>Litvanya, altı kıtada 149 ülke ile diplomatik ilişkiler kurmuş ve konsolosluklar açmıştır</a:t>
            </a:r>
            <a:r>
              <a:rPr lang="tr-TR" sz="2000" b="1" dirty="0" smtClean="0">
                <a:solidFill>
                  <a:schemeClr val="bg1"/>
                </a:solidFill>
              </a:rPr>
              <a:t>.</a:t>
            </a:r>
            <a:r>
              <a:rPr lang="tr-TR" sz="2000" b="1" dirty="0">
                <a:solidFill>
                  <a:schemeClr val="bg1"/>
                </a:solidFill>
              </a:rPr>
              <a:t> Ülkenin ulusal politikası "tek yol özgürlük" ilkesiyle bağdaşırken, ülke komşularıyla sorunlarını silme yoluna gitmiştir. </a:t>
            </a:r>
            <a:r>
              <a:rPr lang="tr-TR" sz="2000" b="1" dirty="0" smtClean="0">
                <a:solidFill>
                  <a:schemeClr val="bg1"/>
                </a:solidFill>
              </a:rPr>
              <a:t>Bunun üzerine ilişkileri düzelterek dostluk antlaşmaları yapmıştır.</a:t>
            </a:r>
            <a:endParaRPr lang="tr-TR" sz="2000" b="1" dirty="0">
              <a:solidFill>
                <a:schemeClr val="bg1"/>
              </a:solidFill>
            </a:endParaRPr>
          </a:p>
        </p:txBody>
      </p:sp>
      <p:pic>
        <p:nvPicPr>
          <p:cNvPr id="2050" name="Picture 2" descr="H:\önder ders\litvanya\ab litvany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50961" y="0"/>
            <a:ext cx="1993039" cy="15944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2625759"/>
      </p:ext>
    </p:extLst>
  </p:cSld>
  <p:clrMapOvr>
    <a:masterClrMapping/>
  </p:clrMapOvr>
  <p:transition spd="slow">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79512" y="116632"/>
            <a:ext cx="8856984" cy="6741368"/>
          </a:xfrm>
        </p:spPr>
        <p:txBody>
          <a:bodyPr>
            <a:normAutofit/>
          </a:bodyPr>
          <a:lstStyle/>
          <a:p>
            <a:endParaRPr lang="tr-TR" sz="2000" b="1" dirty="0" smtClean="0">
              <a:solidFill>
                <a:schemeClr val="bg1"/>
              </a:solidFill>
            </a:endParaRPr>
          </a:p>
          <a:p>
            <a:r>
              <a:rPr lang="tr-TR" sz="2000" b="1" dirty="0" smtClean="0">
                <a:solidFill>
                  <a:schemeClr val="bg1"/>
                </a:solidFill>
              </a:rPr>
              <a:t>2003 </a:t>
            </a:r>
            <a:r>
              <a:rPr lang="tr-TR" sz="2000" b="1" dirty="0">
                <a:solidFill>
                  <a:schemeClr val="bg1"/>
                </a:solidFill>
              </a:rPr>
              <a:t>yılında, Avrupa Birliği katılmadan önce, Litvanya üçüncü çeyrekte% 8.8 ulaşan, tüm aday ve üye ülkeler arasında en yüksek ekonomik büyüme oranı vardı ve sonuç olarak genellikle Baltık </a:t>
            </a:r>
            <a:r>
              <a:rPr lang="tr-TR" sz="2000" b="1" dirty="0" err="1">
                <a:solidFill>
                  <a:schemeClr val="bg1"/>
                </a:solidFill>
              </a:rPr>
              <a:t>Tiger</a:t>
            </a:r>
            <a:r>
              <a:rPr lang="tr-TR" sz="2000" b="1" dirty="0">
                <a:solidFill>
                  <a:schemeClr val="bg1"/>
                </a:solidFill>
              </a:rPr>
              <a:t> olarak adlandırıldı. . Ekim 2008 verilerine göre, ülkedeki işsizlik oranı 4.7% kadardır. Nüfusun 2%'si ise yoksulluk sınırının altında yaşamaktadır</a:t>
            </a:r>
          </a:p>
          <a:p>
            <a:r>
              <a:rPr lang="tr-TR" sz="2000" b="1" dirty="0" smtClean="0">
                <a:solidFill>
                  <a:schemeClr val="bg1"/>
                </a:solidFill>
              </a:rPr>
              <a:t>Ülkenin </a:t>
            </a:r>
            <a:r>
              <a:rPr lang="tr-TR" sz="2000" b="1" dirty="0">
                <a:solidFill>
                  <a:schemeClr val="bg1"/>
                </a:solidFill>
              </a:rPr>
              <a:t>demiryolları, havaalanları ve dört şeritli otoyol iyi gelişmiş modern bir altyapı </a:t>
            </a:r>
            <a:r>
              <a:rPr lang="tr-TR" sz="2000" b="1" dirty="0" smtClean="0">
                <a:solidFill>
                  <a:schemeClr val="bg1"/>
                </a:solidFill>
              </a:rPr>
              <a:t>sahiptir. </a:t>
            </a:r>
            <a:r>
              <a:rPr lang="lt-LT" sz="2000" b="1" dirty="0" smtClean="0">
                <a:solidFill>
                  <a:schemeClr val="bg1"/>
                </a:solidFill>
              </a:rPr>
              <a:t>Klaipėda </a:t>
            </a:r>
            <a:r>
              <a:rPr lang="lt-LT" sz="2000" b="1" dirty="0">
                <a:solidFill>
                  <a:schemeClr val="bg1"/>
                </a:solidFill>
              </a:rPr>
              <a:t>Limanı Litvanya tek bağlantı noktasıdır.</a:t>
            </a:r>
            <a:endParaRPr lang="tr-TR" sz="2000" b="1" dirty="0">
              <a:solidFill>
                <a:schemeClr val="bg1"/>
              </a:solidFill>
            </a:endParaRPr>
          </a:p>
          <a:p>
            <a:r>
              <a:rPr lang="tr-TR" sz="2000" b="1" dirty="0">
                <a:solidFill>
                  <a:schemeClr val="bg1"/>
                </a:solidFill>
              </a:rPr>
              <a:t>Ülke ekonomisi tarım ve sanayiye dayalıdır. Hayvancılık gelişmiş olup genelde mandıracılığa ve domuz besiciliğine dayanır. Başlıca tarım ürünleri keten, şekerkamışı, patates ve yem bitkileridir.</a:t>
            </a:r>
          </a:p>
          <a:p>
            <a:r>
              <a:rPr lang="tr-TR" sz="2000" b="1" dirty="0" smtClean="0">
                <a:solidFill>
                  <a:schemeClr val="bg1"/>
                </a:solidFill>
              </a:rPr>
              <a:t>Ülke </a:t>
            </a:r>
            <a:r>
              <a:rPr lang="tr-TR" sz="2000" b="1" dirty="0">
                <a:solidFill>
                  <a:schemeClr val="bg1"/>
                </a:solidFill>
              </a:rPr>
              <a:t>dört ekonomik bölgeye ayrılmıştır. Doğu Litvanya’da metal işleme, ahşap işleme, genel imalat ve hafif sanayiden meydana gelen bir sanayi sektörü vardır. Güney Litvanya’da metal işleme, imalat ve gıda işleme sanayiinden meydana gelen bir sanayisi vardır. Hayvan yetiştiriciliği ve şekerkamışına dayalı tarım yapılır. Ülkenin elektrik üretimini karşılayan hidroelektrik santralleri bu bölgededir. Kuzey Litvanya tarım bölgesidir. Batı Litvanya ekonomisi ise gemi yapımı ve tamiratı ile balık işlemeciliğine dayanır. . Özellikle </a:t>
            </a:r>
            <a:r>
              <a:rPr lang="tr-TR" sz="2000" b="1" dirty="0" err="1" smtClean="0">
                <a:solidFill>
                  <a:schemeClr val="bg1"/>
                </a:solidFill>
              </a:rPr>
              <a:t>biyoteknoloji</a:t>
            </a:r>
            <a:r>
              <a:rPr lang="tr-TR" sz="2000" b="1" dirty="0" smtClean="0">
                <a:solidFill>
                  <a:schemeClr val="bg1"/>
                </a:solidFill>
              </a:rPr>
              <a:t> sektörü </a:t>
            </a:r>
            <a:r>
              <a:rPr lang="tr-TR" sz="2000" b="1" dirty="0">
                <a:solidFill>
                  <a:schemeClr val="bg1"/>
                </a:solidFill>
              </a:rPr>
              <a:t>ülkede önemli bir sanayi kalemi olarak öne çıkmaktadır. Bu özelliğiyle Litvanya Baltık ülkeleri arasında sivrilmektedir</a:t>
            </a:r>
          </a:p>
          <a:p>
            <a:endParaRPr lang="tr-TR" sz="2000" b="1" dirty="0">
              <a:solidFill>
                <a:schemeClr val="bg1"/>
              </a:solidFill>
            </a:endParaRPr>
          </a:p>
        </p:txBody>
      </p:sp>
    </p:spTree>
    <p:extLst>
      <p:ext uri="{BB962C8B-B14F-4D97-AF65-F5344CB8AC3E}">
        <p14:creationId xmlns:p14="http://schemas.microsoft.com/office/powerpoint/2010/main" val="2342915358"/>
      </p:ext>
    </p:extLst>
  </p:cSld>
  <p:clrMapOvr>
    <a:masterClrMapping/>
  </p:clrMapOvr>
  <p:transition spd="slow">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27856"/>
            <a:ext cx="8229600" cy="1143000"/>
          </a:xfrm>
        </p:spPr>
        <p:txBody>
          <a:bodyPr>
            <a:normAutofit/>
          </a:bodyPr>
          <a:lstStyle/>
          <a:p>
            <a:r>
              <a:rPr lang="tr-TR" sz="40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TÜRKİYE-LİTVANYA İLİŞKİLERİ</a:t>
            </a:r>
            <a:endParaRPr lang="tr-TR" sz="40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
        <p:nvSpPr>
          <p:cNvPr id="3" name="İçerik Yer Tutucusu 2"/>
          <p:cNvSpPr>
            <a:spLocks noGrp="1"/>
          </p:cNvSpPr>
          <p:nvPr>
            <p:ph idx="1"/>
          </p:nvPr>
        </p:nvSpPr>
        <p:spPr>
          <a:xfrm>
            <a:off x="251520" y="1196752"/>
            <a:ext cx="8208138" cy="2808312"/>
          </a:xfrm>
        </p:spPr>
        <p:txBody>
          <a:bodyPr>
            <a:normAutofit/>
          </a:bodyPr>
          <a:lstStyle/>
          <a:p>
            <a:r>
              <a:rPr lang="tr-TR" sz="2000" b="1" dirty="0">
                <a:solidFill>
                  <a:schemeClr val="bg1"/>
                </a:solidFill>
              </a:rPr>
              <a:t>17 Eylül 1930 tarihinde Türkiye ve Litvanya arasında imzalanan “Dostluk Anlaşması” halen geçerliliğini korumaktadır. Sovyetler Birliği’nin yıkılmasından sonra Türkiye ile Litvanya arasındaki diplomatik ilişkiler 3 Eylül 1991 tarihinde yeniden tesis edilmiştir. 1992 yılı başında Türkiye’nin Vilnius Büyükelçiliği açılmış, Litvanya’nın Ankara’daki Büyükelçiliği ise 1997 yılında resmen faaliyete geçmiştir. </a:t>
            </a:r>
            <a:endParaRPr lang="tr-TR" sz="2000" b="1" dirty="0" smtClean="0">
              <a:solidFill>
                <a:schemeClr val="bg1"/>
              </a:solidFill>
            </a:endParaRPr>
          </a:p>
        </p:txBody>
      </p:sp>
      <p:sp>
        <p:nvSpPr>
          <p:cNvPr id="4" name="Metin kutusu 3"/>
          <p:cNvSpPr txBox="1"/>
          <p:nvPr/>
        </p:nvSpPr>
        <p:spPr>
          <a:xfrm>
            <a:off x="255464" y="3645024"/>
            <a:ext cx="8964488" cy="1015663"/>
          </a:xfrm>
          <a:prstGeom prst="rect">
            <a:avLst/>
          </a:prstGeom>
          <a:noFill/>
        </p:spPr>
        <p:txBody>
          <a:bodyPr wrap="square" rtlCol="0">
            <a:spAutoFit/>
          </a:bodyPr>
          <a:lstStyle/>
          <a:p>
            <a:pPr marL="342900" indent="-342900">
              <a:buFont typeface="Arial" pitchFamily="34" charset="0"/>
              <a:buChar char="•"/>
            </a:pPr>
            <a:r>
              <a:rPr lang="tr-TR" sz="2000" b="1" dirty="0">
                <a:solidFill>
                  <a:schemeClr val="bg1"/>
                </a:solidFill>
              </a:rPr>
              <a:t>Litvanya’nın 2004 yılında NATO üyesi olması sonrasında, iki ülke arasında müttefiklik çerçevesinde işbirliği ve görüş alışverişi hızla artmıştır. </a:t>
            </a:r>
          </a:p>
          <a:p>
            <a:pPr marL="342900" indent="-342900">
              <a:buFont typeface="Arial" pitchFamily="34" charset="0"/>
              <a:buChar char="•"/>
            </a:pPr>
            <a:r>
              <a:rPr lang="tr-TR" sz="2000" b="1" dirty="0">
                <a:solidFill>
                  <a:schemeClr val="bg1"/>
                </a:solidFill>
              </a:rPr>
              <a:t>Litvanya, Türkiye’nin AB üyeliğini </a:t>
            </a:r>
            <a:r>
              <a:rPr lang="tr-TR" sz="2000" b="1" dirty="0" smtClean="0">
                <a:solidFill>
                  <a:schemeClr val="bg1"/>
                </a:solidFill>
              </a:rPr>
              <a:t>desteklemektedir.</a:t>
            </a:r>
            <a:endParaRPr lang="tr-TR" sz="2000" b="1" dirty="0">
              <a:solidFill>
                <a:schemeClr val="bg1"/>
              </a:solidFill>
            </a:endParaRPr>
          </a:p>
        </p:txBody>
      </p:sp>
    </p:spTree>
    <p:extLst>
      <p:ext uri="{BB962C8B-B14F-4D97-AF65-F5344CB8AC3E}">
        <p14:creationId xmlns:p14="http://schemas.microsoft.com/office/powerpoint/2010/main" val="3625821731"/>
      </p:ext>
    </p:extLst>
  </p:cSld>
  <p:clrMapOvr>
    <a:masterClrMapping/>
  </p:clrMapOvr>
  <p:transition spd="slow">
    <p:push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39552" y="476672"/>
            <a:ext cx="8229600" cy="5865515"/>
          </a:xfrm>
        </p:spPr>
        <p:txBody>
          <a:bodyPr>
            <a:normAutofit/>
          </a:bodyPr>
          <a:lstStyle/>
          <a:p>
            <a:endParaRPr lang="tr-TR" sz="2000" b="1" dirty="0" smtClean="0">
              <a:solidFill>
                <a:schemeClr val="bg1"/>
              </a:solidFill>
            </a:endParaRPr>
          </a:p>
          <a:p>
            <a:r>
              <a:rPr lang="tr-TR" sz="2000" b="1" dirty="0" smtClean="0">
                <a:solidFill>
                  <a:schemeClr val="bg1"/>
                </a:solidFill>
              </a:rPr>
              <a:t>Türkiye </a:t>
            </a:r>
            <a:r>
              <a:rPr lang="tr-TR" sz="2000" b="1" dirty="0">
                <a:solidFill>
                  <a:schemeClr val="bg1"/>
                </a:solidFill>
              </a:rPr>
              <a:t>ile Litvanya arasındaki ikili ticaret hacmi, 2011 yılında 422 milyon ABD doları (ihracat 274 milyon, ithalat 148 milyon), 2012 yılında ise 494 milyon </a:t>
            </a:r>
            <a:r>
              <a:rPr lang="tr-TR" sz="2000" b="1" dirty="0" smtClean="0">
                <a:solidFill>
                  <a:schemeClr val="bg1"/>
                </a:solidFill>
              </a:rPr>
              <a:t>ABD </a:t>
            </a:r>
            <a:r>
              <a:rPr lang="tr-TR" sz="2000" b="1" dirty="0">
                <a:solidFill>
                  <a:schemeClr val="bg1"/>
                </a:solidFill>
              </a:rPr>
              <a:t>doları olmuştur (ihracat 276 milyon, ithalat 218 milyon</a:t>
            </a:r>
            <a:r>
              <a:rPr lang="tr-TR" sz="2000" b="1" dirty="0" smtClean="0">
                <a:solidFill>
                  <a:schemeClr val="bg1"/>
                </a:solidFill>
              </a:rPr>
              <a:t>).</a:t>
            </a:r>
          </a:p>
          <a:p>
            <a:endParaRPr lang="tr-TR" sz="2000" b="1" dirty="0" smtClean="0">
              <a:solidFill>
                <a:schemeClr val="bg1"/>
              </a:solidFill>
            </a:endParaRPr>
          </a:p>
          <a:p>
            <a:r>
              <a:rPr lang="tr-TR" sz="2000" b="1" dirty="0">
                <a:solidFill>
                  <a:schemeClr val="bg1"/>
                </a:solidFill>
              </a:rPr>
              <a:t>Türkiye, Litvanyalılar için en çok tercih edilen turizm ülkesi konumundadır. Litvanya’dan Türkiye’ye gelen turist sayısı 2006 yılında 48 bin iken, bu sayı 2012 yılında yaklaşık 70 bin olmuştur. </a:t>
            </a:r>
          </a:p>
          <a:p>
            <a:endParaRPr lang="tr-TR" sz="2000" b="1" dirty="0" smtClean="0">
              <a:solidFill>
                <a:schemeClr val="bg1"/>
              </a:solidFill>
            </a:endParaRPr>
          </a:p>
          <a:p>
            <a:r>
              <a:rPr lang="tr-TR" sz="2000" b="1" dirty="0" smtClean="0">
                <a:solidFill>
                  <a:schemeClr val="bg1"/>
                </a:solidFill>
              </a:rPr>
              <a:t>Eğitim konusunda da faaliyet halinde olan iki ülke arasında </a:t>
            </a:r>
            <a:r>
              <a:rPr lang="tr-TR" sz="2000" b="1" dirty="0" err="1" smtClean="0">
                <a:solidFill>
                  <a:schemeClr val="bg1"/>
                </a:solidFill>
              </a:rPr>
              <a:t>erasmus</a:t>
            </a:r>
            <a:r>
              <a:rPr lang="tr-TR" sz="2000" b="1" dirty="0" smtClean="0">
                <a:solidFill>
                  <a:schemeClr val="bg1"/>
                </a:solidFill>
              </a:rPr>
              <a:t> ile öğrenci transferleri olmaktadır.</a:t>
            </a:r>
          </a:p>
          <a:p>
            <a:endParaRPr lang="tr-TR" sz="2000" b="1" dirty="0">
              <a:solidFill>
                <a:schemeClr val="bg1"/>
              </a:solidFill>
            </a:endParaRPr>
          </a:p>
        </p:txBody>
      </p:sp>
    </p:spTree>
    <p:extLst>
      <p:ext uri="{BB962C8B-B14F-4D97-AF65-F5344CB8AC3E}">
        <p14:creationId xmlns:p14="http://schemas.microsoft.com/office/powerpoint/2010/main" val="2108006343"/>
      </p:ext>
    </p:extLst>
  </p:cSld>
  <p:clrMapOvr>
    <a:masterClrMapping/>
  </p:clrMapOvr>
  <p:transition spd="slow">
    <p:push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önder ders\litvanya\750px-Lietuva_All_Cities.pn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1467413"/>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2555776" y="0"/>
            <a:ext cx="3886200" cy="938535"/>
          </a:xfrm>
        </p:spPr>
        <p:txBody>
          <a:bodyPr/>
          <a:lstStyle/>
          <a:p>
            <a:r>
              <a:rPr lang="tr-TR" b="1" dirty="0" smtClean="0">
                <a:ln w="900" cmpd="sng">
                  <a:solidFill>
                    <a:schemeClr val="accent1">
                      <a:satMod val="190000"/>
                      <a:alpha val="55000"/>
                    </a:schemeClr>
                  </a:solidFill>
                  <a:prstDash val="solid"/>
                </a:ln>
                <a:solidFill>
                  <a:schemeClr val="bg1"/>
                </a:solidFill>
                <a:effectLst>
                  <a:innerShdw blurRad="101600" dist="76200" dir="5400000">
                    <a:schemeClr val="accent1">
                      <a:satMod val="190000"/>
                      <a:tint val="100000"/>
                      <a:alpha val="74000"/>
                    </a:schemeClr>
                  </a:innerShdw>
                </a:effectLst>
              </a:rPr>
              <a:t>LİTVANYA </a:t>
            </a:r>
            <a:endParaRPr lang="tr-TR" b="1" dirty="0">
              <a:ln w="900" cmpd="sng">
                <a:solidFill>
                  <a:schemeClr val="accent1">
                    <a:satMod val="190000"/>
                    <a:alpha val="55000"/>
                  </a:schemeClr>
                </a:solidFill>
                <a:prstDash val="solid"/>
              </a:ln>
              <a:solidFill>
                <a:schemeClr val="bg1"/>
              </a:solidFill>
              <a:effectLst>
                <a:innerShdw blurRad="101600" dist="76200" dir="5400000">
                  <a:schemeClr val="accent1">
                    <a:satMod val="190000"/>
                    <a:tint val="100000"/>
                    <a:alpha val="74000"/>
                  </a:schemeClr>
                </a:innerShdw>
              </a:effectLst>
            </a:endParaRPr>
          </a:p>
        </p:txBody>
      </p:sp>
      <p:pic>
        <p:nvPicPr>
          <p:cNvPr id="1026" name="Picture 2" descr="H:\önder ders\litvanya\vilnus ccatedral_files\800px-Flag_of_Lithuania.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44008" y="914369"/>
            <a:ext cx="3279912" cy="208288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H:\önder ders\litvanya\arm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92080" y="3637745"/>
            <a:ext cx="2191627" cy="249048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önder ders\litvanya\EU-Lithuania.svg.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9616" t="25564"/>
          <a:stretch/>
        </p:blipFill>
        <p:spPr bwMode="auto">
          <a:xfrm>
            <a:off x="755576" y="887031"/>
            <a:ext cx="3384376" cy="2110218"/>
          </a:xfrm>
          <a:prstGeom prst="rect">
            <a:avLst/>
          </a:prstGeom>
          <a:noFill/>
          <a:extLst>
            <a:ext uri="{909E8E84-426E-40DD-AFC4-6F175D3DCCD1}">
              <a14:hiddenFill xmlns:a14="http://schemas.microsoft.com/office/drawing/2010/main">
                <a:solidFill>
                  <a:srgbClr val="FFFFFF"/>
                </a:solidFill>
              </a14:hiddenFill>
            </a:ext>
          </a:extLst>
        </p:spPr>
      </p:pic>
      <p:sp>
        <p:nvSpPr>
          <p:cNvPr id="6" name="İçerik Yer Tutucusu 2"/>
          <p:cNvSpPr txBox="1">
            <a:spLocks/>
          </p:cNvSpPr>
          <p:nvPr/>
        </p:nvSpPr>
        <p:spPr>
          <a:xfrm>
            <a:off x="611560" y="3132336"/>
            <a:ext cx="4442896" cy="3501305"/>
          </a:xfrm>
          <a:prstGeom prst="rect">
            <a:avLst/>
          </a:prstGeom>
        </p:spPr>
        <p:txBody>
          <a:bodyPr vert="horz" lIns="91440" tIns="45720" rIns="91440" bIns="45720" rtlCol="0">
            <a:normAutofit lnSpcReduction="1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tr-TR" b="1" dirty="0" smtClean="0">
              <a:ln w="900" cmpd="sng">
                <a:solidFill>
                  <a:schemeClr val="accent1">
                    <a:satMod val="190000"/>
                    <a:alpha val="55000"/>
                  </a:schemeClr>
                </a:solidFill>
                <a:prstDash val="solid"/>
              </a:ln>
              <a:solidFill>
                <a:schemeClr val="bg1"/>
              </a:solidFill>
              <a:effectLst>
                <a:innerShdw blurRad="101600" dist="76200" dir="5400000">
                  <a:schemeClr val="accent1">
                    <a:satMod val="190000"/>
                    <a:tint val="100000"/>
                    <a:alpha val="74000"/>
                  </a:schemeClr>
                </a:innerShdw>
              </a:effectLst>
            </a:endParaRPr>
          </a:p>
          <a:p>
            <a:pPr algn="l"/>
            <a:r>
              <a:rPr lang="tr-TR" sz="1800" b="1" dirty="0" smtClean="0">
                <a:ln w="900" cmpd="sng">
                  <a:solidFill>
                    <a:schemeClr val="accent1">
                      <a:satMod val="190000"/>
                      <a:alpha val="55000"/>
                    </a:schemeClr>
                  </a:solidFill>
                  <a:prstDash val="solid"/>
                </a:ln>
                <a:solidFill>
                  <a:schemeClr val="bg1"/>
                </a:solidFill>
                <a:effectLst>
                  <a:innerShdw blurRad="101600" dist="76200" dir="5400000">
                    <a:schemeClr val="accent1">
                      <a:satMod val="190000"/>
                      <a:tint val="100000"/>
                      <a:alpha val="74000"/>
                    </a:schemeClr>
                  </a:innerShdw>
                </a:effectLst>
              </a:rPr>
              <a:t>DEVLETİN ADI   : Litvanya Cumhuriyeti </a:t>
            </a:r>
            <a:br>
              <a:rPr lang="tr-TR" sz="1800" b="1" dirty="0" smtClean="0">
                <a:ln w="900" cmpd="sng">
                  <a:solidFill>
                    <a:schemeClr val="accent1">
                      <a:satMod val="190000"/>
                      <a:alpha val="55000"/>
                    </a:schemeClr>
                  </a:solidFill>
                  <a:prstDash val="solid"/>
                </a:ln>
                <a:solidFill>
                  <a:schemeClr val="bg1"/>
                </a:solidFill>
                <a:effectLst>
                  <a:innerShdw blurRad="101600" dist="76200" dir="5400000">
                    <a:schemeClr val="accent1">
                      <a:satMod val="190000"/>
                      <a:tint val="100000"/>
                      <a:alpha val="74000"/>
                    </a:schemeClr>
                  </a:innerShdw>
                </a:effectLst>
              </a:rPr>
            </a:br>
            <a:r>
              <a:rPr lang="tr-TR" sz="1800" b="1" dirty="0" smtClean="0">
                <a:ln w="900" cmpd="sng">
                  <a:solidFill>
                    <a:schemeClr val="accent1">
                      <a:satMod val="190000"/>
                      <a:alpha val="55000"/>
                    </a:schemeClr>
                  </a:solidFill>
                  <a:prstDash val="solid"/>
                </a:ln>
                <a:solidFill>
                  <a:schemeClr val="bg1"/>
                </a:solidFill>
                <a:effectLst>
                  <a:innerShdw blurRad="101600" dist="76200" dir="5400000">
                    <a:schemeClr val="accent1">
                      <a:satMod val="190000"/>
                      <a:tint val="100000"/>
                      <a:alpha val="74000"/>
                    </a:schemeClr>
                  </a:innerShdw>
                </a:effectLst>
              </a:rPr>
              <a:t>BAŞŞEHRİ          : Vilnius </a:t>
            </a:r>
          </a:p>
          <a:p>
            <a:pPr algn="l"/>
            <a:r>
              <a:rPr lang="tr-TR" sz="1800" b="1" dirty="0" smtClean="0">
                <a:ln w="900" cmpd="sng">
                  <a:solidFill>
                    <a:schemeClr val="accent1">
                      <a:satMod val="190000"/>
                      <a:alpha val="55000"/>
                    </a:schemeClr>
                  </a:solidFill>
                  <a:prstDash val="solid"/>
                </a:ln>
                <a:solidFill>
                  <a:schemeClr val="bg1"/>
                </a:solidFill>
                <a:effectLst>
                  <a:innerShdw blurRad="101600" dist="76200" dir="5400000">
                    <a:schemeClr val="accent1">
                      <a:satMod val="190000"/>
                      <a:tint val="100000"/>
                      <a:alpha val="74000"/>
                    </a:schemeClr>
                  </a:innerShdw>
                </a:effectLst>
              </a:rPr>
              <a:t>YÖNETİM ŞEKLİ: Parlamenter Cumhuriyet</a:t>
            </a:r>
            <a:br>
              <a:rPr lang="tr-TR" sz="1800" b="1" dirty="0" smtClean="0">
                <a:ln w="900" cmpd="sng">
                  <a:solidFill>
                    <a:schemeClr val="accent1">
                      <a:satMod val="190000"/>
                      <a:alpha val="55000"/>
                    </a:schemeClr>
                  </a:solidFill>
                  <a:prstDash val="solid"/>
                </a:ln>
                <a:solidFill>
                  <a:schemeClr val="bg1"/>
                </a:solidFill>
                <a:effectLst>
                  <a:innerShdw blurRad="101600" dist="76200" dir="5400000">
                    <a:schemeClr val="accent1">
                      <a:satMod val="190000"/>
                      <a:tint val="100000"/>
                      <a:alpha val="74000"/>
                    </a:schemeClr>
                  </a:innerShdw>
                </a:effectLst>
              </a:rPr>
            </a:br>
            <a:r>
              <a:rPr lang="tr-TR" sz="1800" b="1" dirty="0" smtClean="0">
                <a:ln w="900" cmpd="sng">
                  <a:solidFill>
                    <a:schemeClr val="accent1">
                      <a:satMod val="190000"/>
                      <a:alpha val="55000"/>
                    </a:schemeClr>
                  </a:solidFill>
                  <a:prstDash val="solid"/>
                </a:ln>
                <a:solidFill>
                  <a:schemeClr val="bg1"/>
                </a:solidFill>
                <a:effectLst>
                  <a:innerShdw blurRad="101600" dist="76200" dir="5400000">
                    <a:schemeClr val="accent1">
                      <a:satMod val="190000"/>
                      <a:tint val="100000"/>
                      <a:alpha val="74000"/>
                    </a:schemeClr>
                  </a:innerShdw>
                </a:effectLst>
              </a:rPr>
              <a:t>YÜZÖLÇÜMÜ    : 65.200 km2 </a:t>
            </a:r>
            <a:br>
              <a:rPr lang="tr-TR" sz="1800" b="1" dirty="0" smtClean="0">
                <a:ln w="900" cmpd="sng">
                  <a:solidFill>
                    <a:schemeClr val="accent1">
                      <a:satMod val="190000"/>
                      <a:alpha val="55000"/>
                    </a:schemeClr>
                  </a:solidFill>
                  <a:prstDash val="solid"/>
                </a:ln>
                <a:solidFill>
                  <a:schemeClr val="bg1"/>
                </a:solidFill>
                <a:effectLst>
                  <a:innerShdw blurRad="101600" dist="76200" dir="5400000">
                    <a:schemeClr val="accent1">
                      <a:satMod val="190000"/>
                      <a:tint val="100000"/>
                      <a:alpha val="74000"/>
                    </a:schemeClr>
                  </a:innerShdw>
                </a:effectLst>
              </a:rPr>
            </a:br>
            <a:r>
              <a:rPr lang="tr-TR" sz="1800" b="1" dirty="0" smtClean="0">
                <a:ln w="900" cmpd="sng">
                  <a:solidFill>
                    <a:schemeClr val="accent1">
                      <a:satMod val="190000"/>
                      <a:alpha val="55000"/>
                    </a:schemeClr>
                  </a:solidFill>
                  <a:prstDash val="solid"/>
                </a:ln>
                <a:solidFill>
                  <a:schemeClr val="bg1"/>
                </a:solidFill>
                <a:effectLst>
                  <a:innerShdw blurRad="101600" dist="76200" dir="5400000">
                    <a:schemeClr val="accent1">
                      <a:satMod val="190000"/>
                      <a:tint val="100000"/>
                      <a:alpha val="74000"/>
                    </a:schemeClr>
                  </a:innerShdw>
                </a:effectLst>
              </a:rPr>
              <a:t>NÜFUSU            : 3.750.000 </a:t>
            </a:r>
            <a:br>
              <a:rPr lang="tr-TR" sz="1800" b="1" dirty="0" smtClean="0">
                <a:ln w="900" cmpd="sng">
                  <a:solidFill>
                    <a:schemeClr val="accent1">
                      <a:satMod val="190000"/>
                      <a:alpha val="55000"/>
                    </a:schemeClr>
                  </a:solidFill>
                  <a:prstDash val="solid"/>
                </a:ln>
                <a:solidFill>
                  <a:schemeClr val="bg1"/>
                </a:solidFill>
                <a:effectLst>
                  <a:innerShdw blurRad="101600" dist="76200" dir="5400000">
                    <a:schemeClr val="accent1">
                      <a:satMod val="190000"/>
                      <a:tint val="100000"/>
                      <a:alpha val="74000"/>
                    </a:schemeClr>
                  </a:innerShdw>
                </a:effectLst>
              </a:rPr>
            </a:br>
            <a:r>
              <a:rPr lang="tr-TR" sz="1800" b="1" dirty="0" smtClean="0">
                <a:ln w="900" cmpd="sng">
                  <a:solidFill>
                    <a:schemeClr val="accent1">
                      <a:satMod val="190000"/>
                      <a:alpha val="55000"/>
                    </a:schemeClr>
                  </a:solidFill>
                  <a:prstDash val="solid"/>
                </a:ln>
                <a:solidFill>
                  <a:schemeClr val="bg1"/>
                </a:solidFill>
                <a:effectLst>
                  <a:innerShdw blurRad="101600" dist="76200" dir="5400000">
                    <a:schemeClr val="accent1">
                      <a:satMod val="190000"/>
                      <a:tint val="100000"/>
                      <a:alpha val="74000"/>
                    </a:schemeClr>
                  </a:innerShdw>
                </a:effectLst>
              </a:rPr>
              <a:t>RESMİ DİLİ        : Litvanca </a:t>
            </a:r>
            <a:br>
              <a:rPr lang="tr-TR" sz="1800" b="1" dirty="0" smtClean="0">
                <a:ln w="900" cmpd="sng">
                  <a:solidFill>
                    <a:schemeClr val="accent1">
                      <a:satMod val="190000"/>
                      <a:alpha val="55000"/>
                    </a:schemeClr>
                  </a:solidFill>
                  <a:prstDash val="solid"/>
                </a:ln>
                <a:solidFill>
                  <a:schemeClr val="bg1"/>
                </a:solidFill>
                <a:effectLst>
                  <a:innerShdw blurRad="101600" dist="76200" dir="5400000">
                    <a:schemeClr val="accent1">
                      <a:satMod val="190000"/>
                      <a:tint val="100000"/>
                      <a:alpha val="74000"/>
                    </a:schemeClr>
                  </a:innerShdw>
                </a:effectLst>
              </a:rPr>
            </a:br>
            <a:r>
              <a:rPr lang="tr-TR" sz="1800" b="1" dirty="0" smtClean="0">
                <a:ln w="900" cmpd="sng">
                  <a:solidFill>
                    <a:schemeClr val="accent1">
                      <a:satMod val="190000"/>
                      <a:alpha val="55000"/>
                    </a:schemeClr>
                  </a:solidFill>
                  <a:prstDash val="solid"/>
                </a:ln>
                <a:solidFill>
                  <a:schemeClr val="bg1"/>
                </a:solidFill>
                <a:effectLst>
                  <a:innerShdw blurRad="101600" dist="76200" dir="5400000">
                    <a:schemeClr val="accent1">
                      <a:satMod val="190000"/>
                      <a:tint val="100000"/>
                      <a:alpha val="74000"/>
                    </a:schemeClr>
                  </a:innerShdw>
                </a:effectLst>
              </a:rPr>
              <a:t>DİNİ                    : Hıristiyanlık </a:t>
            </a:r>
          </a:p>
          <a:p>
            <a:pPr algn="l"/>
            <a:r>
              <a:rPr lang="tr-TR" sz="1800" b="1" dirty="0" smtClean="0">
                <a:ln w="900" cmpd="sng">
                  <a:solidFill>
                    <a:schemeClr val="accent1">
                      <a:satMod val="190000"/>
                      <a:alpha val="55000"/>
                    </a:schemeClr>
                  </a:solidFill>
                  <a:prstDash val="solid"/>
                </a:ln>
                <a:solidFill>
                  <a:schemeClr val="bg1"/>
                </a:solidFill>
                <a:effectLst>
                  <a:innerShdw blurRad="101600" dist="76200" dir="5400000">
                    <a:schemeClr val="accent1">
                      <a:satMod val="190000"/>
                      <a:tint val="100000"/>
                      <a:alpha val="74000"/>
                    </a:schemeClr>
                  </a:innerShdw>
                </a:effectLst>
              </a:rPr>
              <a:t>PARA BİRİMİ     : Litvanya </a:t>
            </a:r>
            <a:r>
              <a:rPr lang="tr-TR" sz="1800" b="1" dirty="0" err="1" smtClean="0">
                <a:ln w="900" cmpd="sng">
                  <a:solidFill>
                    <a:schemeClr val="accent1">
                      <a:satMod val="190000"/>
                      <a:alpha val="55000"/>
                    </a:schemeClr>
                  </a:solidFill>
                  <a:prstDash val="solid"/>
                </a:ln>
                <a:solidFill>
                  <a:schemeClr val="bg1"/>
                </a:solidFill>
                <a:effectLst>
                  <a:innerShdw blurRad="101600" dist="76200" dir="5400000">
                    <a:schemeClr val="accent1">
                      <a:satMod val="190000"/>
                      <a:tint val="100000"/>
                      <a:alpha val="74000"/>
                    </a:schemeClr>
                  </a:innerShdw>
                </a:effectLst>
              </a:rPr>
              <a:t>Lita’sı</a:t>
            </a:r>
            <a:r>
              <a:rPr lang="tr-TR" sz="1800" b="1" dirty="0" smtClean="0">
                <a:ln w="900" cmpd="sng">
                  <a:solidFill>
                    <a:schemeClr val="accent1">
                      <a:satMod val="190000"/>
                      <a:alpha val="55000"/>
                    </a:schemeClr>
                  </a:solidFill>
                  <a:prstDash val="solid"/>
                </a:ln>
                <a:solidFill>
                  <a:schemeClr val="bg1"/>
                </a:solidFill>
                <a:effectLst>
                  <a:innerShdw blurRad="101600" dist="76200" dir="5400000">
                    <a:schemeClr val="accent1">
                      <a:satMod val="190000"/>
                      <a:tint val="100000"/>
                      <a:alpha val="74000"/>
                    </a:schemeClr>
                  </a:innerShdw>
                </a:effectLst>
              </a:rPr>
              <a:t> (LTL)</a:t>
            </a:r>
          </a:p>
          <a:p>
            <a:pPr algn="l"/>
            <a:r>
              <a:rPr lang="tr-TR" sz="1800" b="1" dirty="0" smtClean="0">
                <a:ln w="900" cmpd="sng">
                  <a:solidFill>
                    <a:schemeClr val="accent1">
                      <a:satMod val="190000"/>
                      <a:alpha val="55000"/>
                    </a:schemeClr>
                  </a:solidFill>
                  <a:prstDash val="solid"/>
                </a:ln>
                <a:solidFill>
                  <a:schemeClr val="bg1"/>
                </a:solidFill>
                <a:effectLst>
                  <a:innerShdw blurRad="101600" dist="76200" dir="5400000">
                    <a:schemeClr val="accent1">
                      <a:satMod val="190000"/>
                      <a:tint val="100000"/>
                      <a:alpha val="74000"/>
                    </a:schemeClr>
                  </a:innerShdw>
                </a:effectLst>
              </a:rPr>
              <a:t>BAĞIMSIZLIK TARİHİ : 11 Mart 1990</a:t>
            </a:r>
            <a:br>
              <a:rPr lang="tr-TR" sz="1800" b="1" dirty="0" smtClean="0">
                <a:ln w="900" cmpd="sng">
                  <a:solidFill>
                    <a:schemeClr val="accent1">
                      <a:satMod val="190000"/>
                      <a:alpha val="55000"/>
                    </a:schemeClr>
                  </a:solidFill>
                  <a:prstDash val="solid"/>
                </a:ln>
                <a:solidFill>
                  <a:schemeClr val="bg1"/>
                </a:solidFill>
                <a:effectLst>
                  <a:innerShdw blurRad="101600" dist="76200" dir="5400000">
                    <a:schemeClr val="accent1">
                      <a:satMod val="190000"/>
                      <a:tint val="100000"/>
                      <a:alpha val="74000"/>
                    </a:schemeClr>
                  </a:innerShdw>
                </a:effectLst>
              </a:rPr>
            </a:br>
            <a:endParaRPr lang="tr-TR" sz="1800" b="1" dirty="0">
              <a:ln w="900" cmpd="sng">
                <a:solidFill>
                  <a:schemeClr val="accent1">
                    <a:satMod val="190000"/>
                    <a:alpha val="55000"/>
                  </a:schemeClr>
                </a:solidFill>
                <a:prstDash val="solid"/>
              </a:ln>
              <a:solidFill>
                <a:schemeClr val="bg1"/>
              </a:solidFill>
              <a:effectLst>
                <a:innerShdw blurRad="101600" dist="76200" dir="5400000">
                  <a:schemeClr val="accent1">
                    <a:satMod val="190000"/>
                    <a:tint val="100000"/>
                    <a:alpha val="74000"/>
                  </a:schemeClr>
                </a:innerShdw>
              </a:effectLst>
            </a:endParaRPr>
          </a:p>
        </p:txBody>
      </p:sp>
    </p:spTree>
    <p:extLst>
      <p:ext uri="{BB962C8B-B14F-4D97-AF65-F5344CB8AC3E}">
        <p14:creationId xmlns:p14="http://schemas.microsoft.com/office/powerpoint/2010/main" val="990870217"/>
      </p:ext>
    </p:extLst>
  </p:cSld>
  <p:clrMapOvr>
    <a:masterClrMapping/>
  </p:clrMapOvr>
  <p:transition spd="slow">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endParaRPr lang="tr-TR" dirty="0"/>
          </a:p>
        </p:txBody>
      </p:sp>
      <p:pic>
        <p:nvPicPr>
          <p:cNvPr id="5122" name="Picture 2" descr="H:\önder ders\litvanya\vilnus ccatedral_files\800px-Vilniu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92"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Metin kutusu 3"/>
          <p:cNvSpPr txBox="1"/>
          <p:nvPr/>
        </p:nvSpPr>
        <p:spPr>
          <a:xfrm>
            <a:off x="108929" y="260648"/>
            <a:ext cx="6480720" cy="461665"/>
          </a:xfrm>
          <a:prstGeom prst="rect">
            <a:avLst/>
          </a:prstGeom>
          <a:noFill/>
        </p:spPr>
        <p:txBody>
          <a:bodyPr wrap="square" rtlCol="0">
            <a:spAutoFit/>
          </a:bodyPr>
          <a:lstStyle/>
          <a:p>
            <a:r>
              <a:rPr lang="tr-TR" sz="2400" b="1" dirty="0" smtClean="0">
                <a:solidFill>
                  <a:schemeClr val="bg1">
                    <a:lumMod val="95000"/>
                    <a:lumOff val="5000"/>
                  </a:schemeClr>
                </a:solidFill>
              </a:rPr>
              <a:t>Başkent Vilnius</a:t>
            </a:r>
          </a:p>
        </p:txBody>
      </p:sp>
    </p:spTree>
    <p:extLst>
      <p:ext uri="{BB962C8B-B14F-4D97-AF65-F5344CB8AC3E}">
        <p14:creationId xmlns:p14="http://schemas.microsoft.com/office/powerpoint/2010/main" val="3617864721"/>
      </p:ext>
    </p:extLst>
  </p:cSld>
  <p:clrMapOvr>
    <a:masterClrMapping/>
  </p:clrMapOvr>
  <p:transition spd="slow">
    <p:push di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önder ders\litvanya\800px-Vilnius_Pilies_street özgurluk caddesi.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044" y="0"/>
            <a:ext cx="9170043"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Metin kutusu 4"/>
          <p:cNvSpPr txBox="1"/>
          <p:nvPr/>
        </p:nvSpPr>
        <p:spPr>
          <a:xfrm>
            <a:off x="-57557" y="5877272"/>
            <a:ext cx="5904656" cy="461665"/>
          </a:xfrm>
          <a:prstGeom prst="rect">
            <a:avLst/>
          </a:prstGeom>
          <a:noFill/>
        </p:spPr>
        <p:txBody>
          <a:bodyPr wrap="square" rtlCol="0">
            <a:spAutoFit/>
          </a:bodyPr>
          <a:lstStyle/>
          <a:p>
            <a:r>
              <a:rPr lang="tr-TR" sz="2400" dirty="0" smtClean="0"/>
              <a:t>Vilnius  Özgürlük Caddesi</a:t>
            </a:r>
            <a:endParaRPr lang="tr-TR" sz="2400" dirty="0"/>
          </a:p>
        </p:txBody>
      </p:sp>
    </p:spTree>
    <p:extLst>
      <p:ext uri="{BB962C8B-B14F-4D97-AF65-F5344CB8AC3E}">
        <p14:creationId xmlns:p14="http://schemas.microsoft.com/office/powerpoint/2010/main" val="1051614002"/>
      </p:ext>
    </p:extLst>
  </p:cSld>
  <p:clrMapOvr>
    <a:masterClrMapping/>
  </p:clrMapOvr>
  <p:transition spd="slow">
    <p:push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önder ders\litvanya\800px-Kaunas_panorama.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644008" y="3084984"/>
            <a:ext cx="4623044" cy="3773016"/>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descr="H:\önder ders\litvanya\Kaunas-Castel-800x59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239" y="-33746"/>
            <a:ext cx="4666247" cy="3102706"/>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önder ders\litvanya\Kaunas_Castle.2006-06-11 kal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44008" y="0"/>
            <a:ext cx="4527700" cy="3068960"/>
          </a:xfrm>
          <a:prstGeom prst="rect">
            <a:avLst/>
          </a:prstGeom>
          <a:noFill/>
          <a:extLst>
            <a:ext uri="{909E8E84-426E-40DD-AFC4-6F175D3DCCD1}">
              <a14:hiddenFill xmlns:a14="http://schemas.microsoft.com/office/drawing/2010/main">
                <a:solidFill>
                  <a:srgbClr val="FFFFFF"/>
                </a:solidFill>
              </a14:hiddenFill>
            </a:ext>
          </a:extLst>
        </p:spPr>
      </p:pic>
      <p:pic>
        <p:nvPicPr>
          <p:cNvPr id="7173" name="Picture 5" descr="H:\önder ders\litvanya\kaunas vyhaty kılısesı.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3068960"/>
            <a:ext cx="4649835" cy="38026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8562775"/>
      </p:ext>
    </p:extLst>
  </p:cSld>
  <p:clrMapOvr>
    <a:masterClrMapping/>
  </p:clrMapOvr>
  <p:transition spd="slow">
    <p:push di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önder ders\litvanya\dev klıse kaunas.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132" y="30475"/>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Metin kutusu 3"/>
          <p:cNvSpPr txBox="1"/>
          <p:nvPr/>
        </p:nvSpPr>
        <p:spPr>
          <a:xfrm>
            <a:off x="6117820" y="6198513"/>
            <a:ext cx="3002338" cy="461665"/>
          </a:xfrm>
          <a:prstGeom prst="rect">
            <a:avLst/>
          </a:prstGeom>
          <a:noFill/>
        </p:spPr>
        <p:txBody>
          <a:bodyPr wrap="square" rtlCol="0">
            <a:spAutoFit/>
          </a:bodyPr>
          <a:lstStyle/>
          <a:p>
            <a:r>
              <a:rPr lang="tr-TR" sz="2400" b="1" dirty="0" smtClean="0">
                <a:solidFill>
                  <a:schemeClr val="bg1">
                    <a:lumMod val="95000"/>
                    <a:lumOff val="5000"/>
                  </a:schemeClr>
                </a:solidFill>
              </a:rPr>
              <a:t>KAUNAS DEV KLİSESİ</a:t>
            </a:r>
            <a:endParaRPr lang="tr-TR" sz="2400" b="1" dirty="0">
              <a:solidFill>
                <a:schemeClr val="bg1">
                  <a:lumMod val="95000"/>
                  <a:lumOff val="5000"/>
                </a:schemeClr>
              </a:solidFill>
            </a:endParaRPr>
          </a:p>
        </p:txBody>
      </p:sp>
    </p:spTree>
    <p:extLst>
      <p:ext uri="{BB962C8B-B14F-4D97-AF65-F5344CB8AC3E}">
        <p14:creationId xmlns:p14="http://schemas.microsoft.com/office/powerpoint/2010/main" val="2999516438"/>
      </p:ext>
    </p:extLst>
  </p:cSld>
  <p:clrMapOvr>
    <a:masterClrMapping/>
  </p:clrMapOvr>
  <p:transition spd="slow">
    <p:push dir="u"/>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önder ders\litvanya\Klaipeda-Litvanya-800x600.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4071" y="0"/>
            <a:ext cx="9178071" cy="6883554"/>
          </a:xfrm>
          <a:prstGeom prst="rect">
            <a:avLst/>
          </a:prstGeom>
          <a:noFill/>
          <a:extLst>
            <a:ext uri="{909E8E84-426E-40DD-AFC4-6F175D3DCCD1}">
              <a14:hiddenFill xmlns:a14="http://schemas.microsoft.com/office/drawing/2010/main">
                <a:solidFill>
                  <a:srgbClr val="FFFFFF"/>
                </a:solidFill>
              </a14:hiddenFill>
            </a:ext>
          </a:extLst>
        </p:spPr>
      </p:pic>
      <p:sp>
        <p:nvSpPr>
          <p:cNvPr id="4" name="Metin kutusu 3"/>
          <p:cNvSpPr txBox="1"/>
          <p:nvPr/>
        </p:nvSpPr>
        <p:spPr>
          <a:xfrm>
            <a:off x="0" y="15668"/>
            <a:ext cx="4464496" cy="461665"/>
          </a:xfrm>
          <a:prstGeom prst="rect">
            <a:avLst/>
          </a:prstGeom>
          <a:noFill/>
        </p:spPr>
        <p:txBody>
          <a:bodyPr wrap="square" rtlCol="0">
            <a:spAutoFit/>
          </a:bodyPr>
          <a:lstStyle/>
          <a:p>
            <a:r>
              <a:rPr lang="tr-TR" sz="2400" b="1" dirty="0" smtClean="0">
                <a:solidFill>
                  <a:schemeClr val="bg1">
                    <a:lumMod val="95000"/>
                    <a:lumOff val="5000"/>
                  </a:schemeClr>
                </a:solidFill>
              </a:rPr>
              <a:t>KLAİPEDA</a:t>
            </a:r>
            <a:endParaRPr lang="tr-TR" sz="2400" b="1" dirty="0">
              <a:solidFill>
                <a:schemeClr val="bg1">
                  <a:lumMod val="95000"/>
                  <a:lumOff val="5000"/>
                </a:schemeClr>
              </a:solidFill>
            </a:endParaRPr>
          </a:p>
        </p:txBody>
      </p:sp>
    </p:spTree>
    <p:extLst>
      <p:ext uri="{BB962C8B-B14F-4D97-AF65-F5344CB8AC3E}">
        <p14:creationId xmlns:p14="http://schemas.microsoft.com/office/powerpoint/2010/main" val="3874866558"/>
      </p:ext>
    </p:extLst>
  </p:cSld>
  <p:clrMapOvr>
    <a:masterClrMapping/>
  </p:clrMapOvr>
  <p:transition spd="slow">
    <p:push dir="u"/>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3" descr="H:\önder ders\litvanya\mazeikiai_lithuania.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Metin kutusu 4"/>
          <p:cNvSpPr txBox="1"/>
          <p:nvPr/>
        </p:nvSpPr>
        <p:spPr>
          <a:xfrm>
            <a:off x="0" y="188640"/>
            <a:ext cx="4139952" cy="461665"/>
          </a:xfrm>
          <a:prstGeom prst="rect">
            <a:avLst/>
          </a:prstGeom>
          <a:noFill/>
        </p:spPr>
        <p:txBody>
          <a:bodyPr wrap="square" rtlCol="0">
            <a:spAutoFit/>
          </a:bodyPr>
          <a:lstStyle/>
          <a:p>
            <a:r>
              <a:rPr lang="tr-TR" sz="2400" b="1" dirty="0" smtClean="0">
                <a:solidFill>
                  <a:schemeClr val="bg1">
                    <a:lumMod val="95000"/>
                    <a:lumOff val="5000"/>
                  </a:schemeClr>
                </a:solidFill>
              </a:rPr>
              <a:t>MAZEİKİAİ</a:t>
            </a:r>
            <a:endParaRPr lang="tr-TR" sz="2400" b="1" dirty="0">
              <a:solidFill>
                <a:schemeClr val="bg1">
                  <a:lumMod val="95000"/>
                  <a:lumOff val="5000"/>
                </a:schemeClr>
              </a:solidFill>
            </a:endParaRPr>
          </a:p>
        </p:txBody>
      </p:sp>
    </p:spTree>
    <p:extLst>
      <p:ext uri="{BB962C8B-B14F-4D97-AF65-F5344CB8AC3E}">
        <p14:creationId xmlns:p14="http://schemas.microsoft.com/office/powerpoint/2010/main" val="1930068312"/>
      </p:ext>
    </p:extLst>
  </p:cSld>
  <p:clrMapOvr>
    <a:masterClrMapping/>
  </p:clrMapOvr>
  <p:transition spd="slow">
    <p:push dir="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önder ders\litvanya\Šiauliai kentindeki bir Hristiyan hac yeri..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305004"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Metin kutusu 3"/>
          <p:cNvSpPr txBox="1"/>
          <p:nvPr/>
        </p:nvSpPr>
        <p:spPr>
          <a:xfrm>
            <a:off x="107504" y="0"/>
            <a:ext cx="45719" cy="369332"/>
          </a:xfrm>
          <a:prstGeom prst="rect">
            <a:avLst/>
          </a:prstGeom>
          <a:noFill/>
        </p:spPr>
        <p:txBody>
          <a:bodyPr wrap="square" rtlCol="0">
            <a:spAutoFit/>
          </a:bodyPr>
          <a:lstStyle/>
          <a:p>
            <a:endParaRPr lang="tr-TR" dirty="0"/>
          </a:p>
        </p:txBody>
      </p:sp>
      <p:sp>
        <p:nvSpPr>
          <p:cNvPr id="6" name="Metin kutusu 5"/>
          <p:cNvSpPr txBox="1"/>
          <p:nvPr/>
        </p:nvSpPr>
        <p:spPr>
          <a:xfrm>
            <a:off x="6695728" y="5633947"/>
            <a:ext cx="2448272" cy="830997"/>
          </a:xfrm>
          <a:prstGeom prst="rect">
            <a:avLst/>
          </a:prstGeom>
          <a:noFill/>
        </p:spPr>
        <p:txBody>
          <a:bodyPr wrap="square" rtlCol="0">
            <a:spAutoFit/>
          </a:bodyPr>
          <a:lstStyle/>
          <a:p>
            <a:r>
              <a:rPr lang="tr-TR" sz="2400" b="1" dirty="0" smtClean="0">
                <a:solidFill>
                  <a:schemeClr val="bg1">
                    <a:lumMod val="95000"/>
                    <a:lumOff val="5000"/>
                  </a:schemeClr>
                </a:solidFill>
              </a:rPr>
              <a:t>SİAULİAİ - HAÇ TOPLAMA YERİ</a:t>
            </a:r>
            <a:endParaRPr lang="tr-TR" sz="2400" b="1" dirty="0">
              <a:solidFill>
                <a:schemeClr val="bg1">
                  <a:lumMod val="95000"/>
                  <a:lumOff val="5000"/>
                </a:schemeClr>
              </a:solidFill>
            </a:endParaRPr>
          </a:p>
        </p:txBody>
      </p:sp>
    </p:spTree>
    <p:extLst>
      <p:ext uri="{BB962C8B-B14F-4D97-AF65-F5344CB8AC3E}">
        <p14:creationId xmlns:p14="http://schemas.microsoft.com/office/powerpoint/2010/main" val="1263066004"/>
      </p:ext>
    </p:extLst>
  </p:cSld>
  <p:clrMapOvr>
    <a:masterClrMapping/>
  </p:clrMapOvr>
  <p:transition spd="slow">
    <p:push dir="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H:\önder ders\litvanya\Litvanya-Ada-Evi-640x480.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Metin kutusu 3"/>
          <p:cNvSpPr txBox="1"/>
          <p:nvPr/>
        </p:nvSpPr>
        <p:spPr>
          <a:xfrm>
            <a:off x="323528" y="404912"/>
            <a:ext cx="3563888" cy="461665"/>
          </a:xfrm>
          <a:prstGeom prst="rect">
            <a:avLst/>
          </a:prstGeom>
          <a:noFill/>
        </p:spPr>
        <p:txBody>
          <a:bodyPr wrap="square" rtlCol="0">
            <a:spAutoFit/>
          </a:bodyPr>
          <a:lstStyle/>
          <a:p>
            <a:r>
              <a:rPr lang="tr-TR" sz="2400" b="1" dirty="0" smtClean="0"/>
              <a:t>ADA EVİ</a:t>
            </a:r>
            <a:endParaRPr lang="tr-TR" sz="2400" b="1" dirty="0"/>
          </a:p>
        </p:txBody>
      </p:sp>
    </p:spTree>
    <p:extLst>
      <p:ext uri="{BB962C8B-B14F-4D97-AF65-F5344CB8AC3E}">
        <p14:creationId xmlns:p14="http://schemas.microsoft.com/office/powerpoint/2010/main" val="1867227340"/>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78873"/>
            <a:ext cx="8229600" cy="1143000"/>
          </a:xfrm>
        </p:spPr>
        <p:txBody>
          <a:bodyPr/>
          <a:lstStyle/>
          <a:p>
            <a:r>
              <a:rPr lang="tr-TR" b="1" dirty="0" smtClean="0">
                <a:ln w="900" cmpd="sng">
                  <a:solidFill>
                    <a:schemeClr val="accent1">
                      <a:satMod val="190000"/>
                      <a:alpha val="55000"/>
                    </a:schemeClr>
                  </a:solidFill>
                  <a:prstDash val="solid"/>
                </a:ln>
                <a:solidFill>
                  <a:schemeClr val="bg1"/>
                </a:solidFill>
                <a:effectLst>
                  <a:innerShdw blurRad="101600" dist="76200" dir="5400000">
                    <a:schemeClr val="accent1">
                      <a:satMod val="190000"/>
                      <a:tint val="100000"/>
                      <a:alpha val="74000"/>
                    </a:schemeClr>
                  </a:innerShdw>
                </a:effectLst>
              </a:rPr>
              <a:t>KONUMU</a:t>
            </a:r>
            <a:endParaRPr lang="tr-TR" b="1" dirty="0">
              <a:ln w="900" cmpd="sng">
                <a:solidFill>
                  <a:schemeClr val="accent1">
                    <a:satMod val="190000"/>
                    <a:alpha val="55000"/>
                  </a:schemeClr>
                </a:solidFill>
                <a:prstDash val="solid"/>
              </a:ln>
              <a:solidFill>
                <a:schemeClr val="bg1"/>
              </a:solidFill>
              <a:effectLst>
                <a:innerShdw blurRad="101600" dist="76200" dir="5400000">
                  <a:schemeClr val="accent1">
                    <a:satMod val="190000"/>
                    <a:tint val="100000"/>
                    <a:alpha val="74000"/>
                  </a:schemeClr>
                </a:innerShdw>
              </a:effectLst>
            </a:endParaRPr>
          </a:p>
        </p:txBody>
      </p:sp>
      <p:sp>
        <p:nvSpPr>
          <p:cNvPr id="3" name="İçerik Yer Tutucusu 2"/>
          <p:cNvSpPr>
            <a:spLocks noGrp="1"/>
          </p:cNvSpPr>
          <p:nvPr>
            <p:ph idx="1"/>
          </p:nvPr>
        </p:nvSpPr>
        <p:spPr>
          <a:xfrm>
            <a:off x="395536" y="5229200"/>
            <a:ext cx="8280920" cy="1512168"/>
          </a:xfrm>
        </p:spPr>
        <p:txBody>
          <a:bodyPr>
            <a:normAutofit/>
          </a:bodyPr>
          <a:lstStyle/>
          <a:p>
            <a:r>
              <a:rPr lang="tr-TR" sz="2400" dirty="0">
                <a:solidFill>
                  <a:schemeClr val="bg1"/>
                </a:solidFill>
              </a:rPr>
              <a:t>Baltık Denizi kıyısında yer alan bir Avrupa devleti. Kuzeyinde Letonya, doğusunda Beyaz Rusya, güneyinde Polonya, batısında Baltık denizi yer alır</a:t>
            </a:r>
          </a:p>
        </p:txBody>
      </p:sp>
      <p:pic>
        <p:nvPicPr>
          <p:cNvPr id="5" name="Picture 2" descr="H:\önder ders\litvanya\EU-Lithuania.svg.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9616" t="25564"/>
          <a:stretch/>
        </p:blipFill>
        <p:spPr bwMode="auto">
          <a:xfrm>
            <a:off x="1115616" y="980728"/>
            <a:ext cx="6624736" cy="41306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2457520"/>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GENEL ÖZELLİKLERİ</a:t>
            </a:r>
            <a:endParaRPr lang="tr-TR"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
        <p:nvSpPr>
          <p:cNvPr id="3" name="İçerik Yer Tutucusu 2"/>
          <p:cNvSpPr>
            <a:spLocks noGrp="1"/>
          </p:cNvSpPr>
          <p:nvPr>
            <p:ph idx="1"/>
          </p:nvPr>
        </p:nvSpPr>
        <p:spPr>
          <a:xfrm>
            <a:off x="0" y="1268760"/>
            <a:ext cx="5220072" cy="5589240"/>
          </a:xfrm>
        </p:spPr>
        <p:txBody>
          <a:bodyPr>
            <a:normAutofit/>
          </a:bodyPr>
          <a:lstStyle/>
          <a:p>
            <a:endParaRPr lang="tr-TR" b="1" dirty="0" smtClean="0">
              <a:ln w="900" cmpd="sng">
                <a:solidFill>
                  <a:schemeClr val="accent1">
                    <a:satMod val="190000"/>
                    <a:alpha val="55000"/>
                  </a:schemeClr>
                </a:solidFill>
                <a:prstDash val="solid"/>
              </a:ln>
              <a:solidFill>
                <a:schemeClr val="bg1"/>
              </a:solidFill>
              <a:effectLst>
                <a:innerShdw blurRad="101600" dist="76200" dir="5400000">
                  <a:schemeClr val="accent1">
                    <a:satMod val="190000"/>
                    <a:tint val="100000"/>
                    <a:alpha val="74000"/>
                  </a:schemeClr>
                </a:innerShdw>
              </a:effectLst>
            </a:endParaRPr>
          </a:p>
          <a:p>
            <a:r>
              <a:rPr lang="tr-TR" sz="2400" b="1" dirty="0" smtClean="0">
                <a:ln w="900" cmpd="sng">
                  <a:solidFill>
                    <a:schemeClr val="accent1">
                      <a:satMod val="190000"/>
                      <a:alpha val="55000"/>
                    </a:schemeClr>
                  </a:solidFill>
                  <a:prstDash val="solid"/>
                </a:ln>
                <a:solidFill>
                  <a:schemeClr val="bg1"/>
                </a:solidFill>
                <a:effectLst>
                  <a:innerShdw blurRad="101600" dist="76200" dir="5400000">
                    <a:schemeClr val="accent1">
                      <a:satMod val="190000"/>
                      <a:tint val="100000"/>
                      <a:alpha val="74000"/>
                    </a:schemeClr>
                  </a:innerShdw>
                </a:effectLst>
              </a:rPr>
              <a:t>DEVLETİN </a:t>
            </a:r>
            <a:r>
              <a:rPr lang="tr-TR" sz="2400" b="1" dirty="0">
                <a:ln w="900" cmpd="sng">
                  <a:solidFill>
                    <a:schemeClr val="accent1">
                      <a:satMod val="190000"/>
                      <a:alpha val="55000"/>
                    </a:schemeClr>
                  </a:solidFill>
                  <a:prstDash val="solid"/>
                </a:ln>
                <a:solidFill>
                  <a:schemeClr val="bg1"/>
                </a:solidFill>
                <a:effectLst>
                  <a:innerShdw blurRad="101600" dist="76200" dir="5400000">
                    <a:schemeClr val="accent1">
                      <a:satMod val="190000"/>
                      <a:tint val="100000"/>
                      <a:alpha val="74000"/>
                    </a:schemeClr>
                  </a:innerShdw>
                </a:effectLst>
              </a:rPr>
              <a:t>ADI: Litvanya Cumhuriyeti </a:t>
            </a:r>
            <a:br>
              <a:rPr lang="tr-TR" sz="2400" b="1" dirty="0">
                <a:ln w="900" cmpd="sng">
                  <a:solidFill>
                    <a:schemeClr val="accent1">
                      <a:satMod val="190000"/>
                      <a:alpha val="55000"/>
                    </a:schemeClr>
                  </a:solidFill>
                  <a:prstDash val="solid"/>
                </a:ln>
                <a:solidFill>
                  <a:schemeClr val="bg1"/>
                </a:solidFill>
                <a:effectLst>
                  <a:innerShdw blurRad="101600" dist="76200" dir="5400000">
                    <a:schemeClr val="accent1">
                      <a:satMod val="190000"/>
                      <a:tint val="100000"/>
                      <a:alpha val="74000"/>
                    </a:schemeClr>
                  </a:innerShdw>
                </a:effectLst>
              </a:rPr>
            </a:br>
            <a:r>
              <a:rPr lang="tr-TR" sz="2400" b="1" dirty="0">
                <a:ln w="900" cmpd="sng">
                  <a:solidFill>
                    <a:schemeClr val="accent1">
                      <a:satMod val="190000"/>
                      <a:alpha val="55000"/>
                    </a:schemeClr>
                  </a:solidFill>
                  <a:prstDash val="solid"/>
                </a:ln>
                <a:solidFill>
                  <a:schemeClr val="bg1"/>
                </a:solidFill>
                <a:effectLst>
                  <a:innerShdw blurRad="101600" dist="76200" dir="5400000">
                    <a:schemeClr val="accent1">
                      <a:satMod val="190000"/>
                      <a:tint val="100000"/>
                      <a:alpha val="74000"/>
                    </a:schemeClr>
                  </a:innerShdw>
                </a:effectLst>
              </a:rPr>
              <a:t>BAŞŞEHRİ: Vilnius </a:t>
            </a:r>
            <a:endParaRPr lang="tr-TR" sz="2400" b="1" dirty="0" smtClean="0">
              <a:ln w="900" cmpd="sng">
                <a:solidFill>
                  <a:schemeClr val="accent1">
                    <a:satMod val="190000"/>
                    <a:alpha val="55000"/>
                  </a:schemeClr>
                </a:solidFill>
                <a:prstDash val="solid"/>
              </a:ln>
              <a:solidFill>
                <a:schemeClr val="bg1"/>
              </a:solidFill>
              <a:effectLst>
                <a:innerShdw blurRad="101600" dist="76200" dir="5400000">
                  <a:schemeClr val="accent1">
                    <a:satMod val="190000"/>
                    <a:tint val="100000"/>
                    <a:alpha val="74000"/>
                  </a:schemeClr>
                </a:innerShdw>
              </a:effectLst>
            </a:endParaRPr>
          </a:p>
          <a:p>
            <a:r>
              <a:rPr lang="tr-TR" sz="2400" b="1" dirty="0" smtClean="0">
                <a:ln w="900" cmpd="sng">
                  <a:solidFill>
                    <a:schemeClr val="accent1">
                      <a:satMod val="190000"/>
                      <a:alpha val="55000"/>
                    </a:schemeClr>
                  </a:solidFill>
                  <a:prstDash val="solid"/>
                </a:ln>
                <a:solidFill>
                  <a:schemeClr val="bg1"/>
                </a:solidFill>
                <a:effectLst>
                  <a:innerShdw blurRad="101600" dist="76200" dir="5400000">
                    <a:schemeClr val="accent1">
                      <a:satMod val="190000"/>
                      <a:tint val="100000"/>
                      <a:alpha val="74000"/>
                    </a:schemeClr>
                  </a:innerShdw>
                </a:effectLst>
              </a:rPr>
              <a:t>YÖNETİM ŞEKLİ: Parlamenter Cumhuriyet</a:t>
            </a:r>
            <a:r>
              <a:rPr lang="tr-TR" sz="2400" b="1" dirty="0">
                <a:ln w="900" cmpd="sng">
                  <a:solidFill>
                    <a:schemeClr val="accent1">
                      <a:satMod val="190000"/>
                      <a:alpha val="55000"/>
                    </a:schemeClr>
                  </a:solidFill>
                  <a:prstDash val="solid"/>
                </a:ln>
                <a:solidFill>
                  <a:schemeClr val="bg1"/>
                </a:solidFill>
                <a:effectLst>
                  <a:innerShdw blurRad="101600" dist="76200" dir="5400000">
                    <a:schemeClr val="accent1">
                      <a:satMod val="190000"/>
                      <a:tint val="100000"/>
                      <a:alpha val="74000"/>
                    </a:schemeClr>
                  </a:innerShdw>
                </a:effectLst>
              </a:rPr>
              <a:t/>
            </a:r>
            <a:br>
              <a:rPr lang="tr-TR" sz="2400" b="1" dirty="0">
                <a:ln w="900" cmpd="sng">
                  <a:solidFill>
                    <a:schemeClr val="accent1">
                      <a:satMod val="190000"/>
                      <a:alpha val="55000"/>
                    </a:schemeClr>
                  </a:solidFill>
                  <a:prstDash val="solid"/>
                </a:ln>
                <a:solidFill>
                  <a:schemeClr val="bg1"/>
                </a:solidFill>
                <a:effectLst>
                  <a:innerShdw blurRad="101600" dist="76200" dir="5400000">
                    <a:schemeClr val="accent1">
                      <a:satMod val="190000"/>
                      <a:tint val="100000"/>
                      <a:alpha val="74000"/>
                    </a:schemeClr>
                  </a:innerShdw>
                </a:effectLst>
              </a:rPr>
            </a:br>
            <a:r>
              <a:rPr lang="tr-TR" sz="2400" b="1" dirty="0">
                <a:ln w="900" cmpd="sng">
                  <a:solidFill>
                    <a:schemeClr val="accent1">
                      <a:satMod val="190000"/>
                      <a:alpha val="55000"/>
                    </a:schemeClr>
                  </a:solidFill>
                  <a:prstDash val="solid"/>
                </a:ln>
                <a:solidFill>
                  <a:schemeClr val="bg1"/>
                </a:solidFill>
                <a:effectLst>
                  <a:innerShdw blurRad="101600" dist="76200" dir="5400000">
                    <a:schemeClr val="accent1">
                      <a:satMod val="190000"/>
                      <a:tint val="100000"/>
                      <a:alpha val="74000"/>
                    </a:schemeClr>
                  </a:innerShdw>
                </a:effectLst>
              </a:rPr>
              <a:t>YÜZÖLÇÜMÜ: 65.200 km2 </a:t>
            </a:r>
            <a:br>
              <a:rPr lang="tr-TR" sz="2400" b="1" dirty="0">
                <a:ln w="900" cmpd="sng">
                  <a:solidFill>
                    <a:schemeClr val="accent1">
                      <a:satMod val="190000"/>
                      <a:alpha val="55000"/>
                    </a:schemeClr>
                  </a:solidFill>
                  <a:prstDash val="solid"/>
                </a:ln>
                <a:solidFill>
                  <a:schemeClr val="bg1"/>
                </a:solidFill>
                <a:effectLst>
                  <a:innerShdw blurRad="101600" dist="76200" dir="5400000">
                    <a:schemeClr val="accent1">
                      <a:satMod val="190000"/>
                      <a:tint val="100000"/>
                      <a:alpha val="74000"/>
                    </a:schemeClr>
                  </a:innerShdw>
                </a:effectLst>
              </a:rPr>
            </a:br>
            <a:r>
              <a:rPr lang="tr-TR" sz="2400" b="1" dirty="0">
                <a:ln w="900" cmpd="sng">
                  <a:solidFill>
                    <a:schemeClr val="accent1">
                      <a:satMod val="190000"/>
                      <a:alpha val="55000"/>
                    </a:schemeClr>
                  </a:solidFill>
                  <a:prstDash val="solid"/>
                </a:ln>
                <a:solidFill>
                  <a:schemeClr val="bg1"/>
                </a:solidFill>
                <a:effectLst>
                  <a:innerShdw blurRad="101600" dist="76200" dir="5400000">
                    <a:schemeClr val="accent1">
                      <a:satMod val="190000"/>
                      <a:tint val="100000"/>
                      <a:alpha val="74000"/>
                    </a:schemeClr>
                  </a:innerShdw>
                </a:effectLst>
              </a:rPr>
              <a:t>NÜFUSU: 3.750.000 </a:t>
            </a:r>
            <a:br>
              <a:rPr lang="tr-TR" sz="2400" b="1" dirty="0">
                <a:ln w="900" cmpd="sng">
                  <a:solidFill>
                    <a:schemeClr val="accent1">
                      <a:satMod val="190000"/>
                      <a:alpha val="55000"/>
                    </a:schemeClr>
                  </a:solidFill>
                  <a:prstDash val="solid"/>
                </a:ln>
                <a:solidFill>
                  <a:schemeClr val="bg1"/>
                </a:solidFill>
                <a:effectLst>
                  <a:innerShdw blurRad="101600" dist="76200" dir="5400000">
                    <a:schemeClr val="accent1">
                      <a:satMod val="190000"/>
                      <a:tint val="100000"/>
                      <a:alpha val="74000"/>
                    </a:schemeClr>
                  </a:innerShdw>
                </a:effectLst>
              </a:rPr>
            </a:br>
            <a:r>
              <a:rPr lang="tr-TR" sz="2400" b="1" dirty="0">
                <a:ln w="900" cmpd="sng">
                  <a:solidFill>
                    <a:schemeClr val="accent1">
                      <a:satMod val="190000"/>
                      <a:alpha val="55000"/>
                    </a:schemeClr>
                  </a:solidFill>
                  <a:prstDash val="solid"/>
                </a:ln>
                <a:solidFill>
                  <a:schemeClr val="bg1"/>
                </a:solidFill>
                <a:effectLst>
                  <a:innerShdw blurRad="101600" dist="76200" dir="5400000">
                    <a:schemeClr val="accent1">
                      <a:satMod val="190000"/>
                      <a:tint val="100000"/>
                      <a:alpha val="74000"/>
                    </a:schemeClr>
                  </a:innerShdw>
                </a:effectLst>
              </a:rPr>
              <a:t>RESMİ DİLİ: Litvanca </a:t>
            </a:r>
            <a:br>
              <a:rPr lang="tr-TR" sz="2400" b="1" dirty="0">
                <a:ln w="900" cmpd="sng">
                  <a:solidFill>
                    <a:schemeClr val="accent1">
                      <a:satMod val="190000"/>
                      <a:alpha val="55000"/>
                    </a:schemeClr>
                  </a:solidFill>
                  <a:prstDash val="solid"/>
                </a:ln>
                <a:solidFill>
                  <a:schemeClr val="bg1"/>
                </a:solidFill>
                <a:effectLst>
                  <a:innerShdw blurRad="101600" dist="76200" dir="5400000">
                    <a:schemeClr val="accent1">
                      <a:satMod val="190000"/>
                      <a:tint val="100000"/>
                      <a:alpha val="74000"/>
                    </a:schemeClr>
                  </a:innerShdw>
                </a:effectLst>
              </a:rPr>
            </a:br>
            <a:r>
              <a:rPr lang="tr-TR" sz="2400" b="1" dirty="0">
                <a:ln w="900" cmpd="sng">
                  <a:solidFill>
                    <a:schemeClr val="accent1">
                      <a:satMod val="190000"/>
                      <a:alpha val="55000"/>
                    </a:schemeClr>
                  </a:solidFill>
                  <a:prstDash val="solid"/>
                </a:ln>
                <a:solidFill>
                  <a:schemeClr val="bg1"/>
                </a:solidFill>
                <a:effectLst>
                  <a:innerShdw blurRad="101600" dist="76200" dir="5400000">
                    <a:schemeClr val="accent1">
                      <a:satMod val="190000"/>
                      <a:tint val="100000"/>
                      <a:alpha val="74000"/>
                    </a:schemeClr>
                  </a:innerShdw>
                </a:effectLst>
              </a:rPr>
              <a:t>DİNİ: Hıristiyanlık </a:t>
            </a:r>
            <a:endParaRPr lang="tr-TR" sz="2400" b="1" dirty="0" smtClean="0">
              <a:ln w="900" cmpd="sng">
                <a:solidFill>
                  <a:schemeClr val="accent1">
                    <a:satMod val="190000"/>
                    <a:alpha val="55000"/>
                  </a:schemeClr>
                </a:solidFill>
                <a:prstDash val="solid"/>
              </a:ln>
              <a:solidFill>
                <a:schemeClr val="bg1"/>
              </a:solidFill>
              <a:effectLst>
                <a:innerShdw blurRad="101600" dist="76200" dir="5400000">
                  <a:schemeClr val="accent1">
                    <a:satMod val="190000"/>
                    <a:tint val="100000"/>
                    <a:alpha val="74000"/>
                  </a:schemeClr>
                </a:innerShdw>
              </a:effectLst>
            </a:endParaRPr>
          </a:p>
          <a:p>
            <a:r>
              <a:rPr lang="tr-TR" sz="2400" b="1" dirty="0" smtClean="0">
                <a:ln w="900" cmpd="sng">
                  <a:solidFill>
                    <a:schemeClr val="accent1">
                      <a:satMod val="190000"/>
                      <a:alpha val="55000"/>
                    </a:schemeClr>
                  </a:solidFill>
                  <a:prstDash val="solid"/>
                </a:ln>
                <a:solidFill>
                  <a:schemeClr val="bg1"/>
                </a:solidFill>
                <a:effectLst>
                  <a:innerShdw blurRad="101600" dist="76200" dir="5400000">
                    <a:schemeClr val="accent1">
                      <a:satMod val="190000"/>
                      <a:tint val="100000"/>
                      <a:alpha val="74000"/>
                    </a:schemeClr>
                  </a:innerShdw>
                </a:effectLst>
              </a:rPr>
              <a:t>PARA BİRİMİ: Litvanya </a:t>
            </a:r>
            <a:r>
              <a:rPr lang="tr-TR" sz="2400" b="1" dirty="0" err="1" smtClean="0">
                <a:ln w="900" cmpd="sng">
                  <a:solidFill>
                    <a:schemeClr val="accent1">
                      <a:satMod val="190000"/>
                      <a:alpha val="55000"/>
                    </a:schemeClr>
                  </a:solidFill>
                  <a:prstDash val="solid"/>
                </a:ln>
                <a:solidFill>
                  <a:schemeClr val="bg1"/>
                </a:solidFill>
                <a:effectLst>
                  <a:innerShdw blurRad="101600" dist="76200" dir="5400000">
                    <a:schemeClr val="accent1">
                      <a:satMod val="190000"/>
                      <a:tint val="100000"/>
                      <a:alpha val="74000"/>
                    </a:schemeClr>
                  </a:innerShdw>
                </a:effectLst>
              </a:rPr>
              <a:t>Lita’sı</a:t>
            </a:r>
            <a:r>
              <a:rPr lang="tr-TR" sz="2400" b="1" dirty="0" smtClean="0">
                <a:ln w="900" cmpd="sng">
                  <a:solidFill>
                    <a:schemeClr val="accent1">
                      <a:satMod val="190000"/>
                      <a:alpha val="55000"/>
                    </a:schemeClr>
                  </a:solidFill>
                  <a:prstDash val="solid"/>
                </a:ln>
                <a:solidFill>
                  <a:schemeClr val="bg1"/>
                </a:solidFill>
                <a:effectLst>
                  <a:innerShdw blurRad="101600" dist="76200" dir="5400000">
                    <a:schemeClr val="accent1">
                      <a:satMod val="190000"/>
                      <a:tint val="100000"/>
                      <a:alpha val="74000"/>
                    </a:schemeClr>
                  </a:innerShdw>
                </a:effectLst>
              </a:rPr>
              <a:t> (LTL)</a:t>
            </a:r>
          </a:p>
          <a:p>
            <a:r>
              <a:rPr lang="tr-TR" sz="2400" b="1" dirty="0" smtClean="0">
                <a:ln w="900" cmpd="sng">
                  <a:solidFill>
                    <a:schemeClr val="accent1">
                      <a:satMod val="190000"/>
                      <a:alpha val="55000"/>
                    </a:schemeClr>
                  </a:solidFill>
                  <a:prstDash val="solid"/>
                </a:ln>
                <a:solidFill>
                  <a:schemeClr val="bg1"/>
                </a:solidFill>
                <a:effectLst>
                  <a:innerShdw blurRad="101600" dist="76200" dir="5400000">
                    <a:schemeClr val="accent1">
                      <a:satMod val="190000"/>
                      <a:tint val="100000"/>
                      <a:alpha val="74000"/>
                    </a:schemeClr>
                  </a:innerShdw>
                </a:effectLst>
              </a:rPr>
              <a:t>BAĞIMSIZLIK TARİHİ:11 Mart 1990</a:t>
            </a:r>
            <a:r>
              <a:rPr lang="tr-TR" sz="2400" b="1" dirty="0">
                <a:ln w="900" cmpd="sng">
                  <a:solidFill>
                    <a:schemeClr val="accent1">
                      <a:satMod val="190000"/>
                      <a:alpha val="55000"/>
                    </a:schemeClr>
                  </a:solidFill>
                  <a:prstDash val="solid"/>
                </a:ln>
                <a:solidFill>
                  <a:schemeClr val="bg1"/>
                </a:solidFill>
                <a:effectLst>
                  <a:innerShdw blurRad="101600" dist="76200" dir="5400000">
                    <a:schemeClr val="accent1">
                      <a:satMod val="190000"/>
                      <a:tint val="100000"/>
                      <a:alpha val="74000"/>
                    </a:schemeClr>
                  </a:innerShdw>
                </a:effectLst>
              </a:rPr>
              <a:t/>
            </a:r>
            <a:br>
              <a:rPr lang="tr-TR" sz="2400" b="1" dirty="0">
                <a:ln w="900" cmpd="sng">
                  <a:solidFill>
                    <a:schemeClr val="accent1">
                      <a:satMod val="190000"/>
                      <a:alpha val="55000"/>
                    </a:schemeClr>
                  </a:solidFill>
                  <a:prstDash val="solid"/>
                </a:ln>
                <a:solidFill>
                  <a:schemeClr val="bg1"/>
                </a:solidFill>
                <a:effectLst>
                  <a:innerShdw blurRad="101600" dist="76200" dir="5400000">
                    <a:schemeClr val="accent1">
                      <a:satMod val="190000"/>
                      <a:tint val="100000"/>
                      <a:alpha val="74000"/>
                    </a:schemeClr>
                  </a:innerShdw>
                </a:effectLst>
              </a:rPr>
            </a:br>
            <a:endParaRPr lang="tr-TR" sz="2400" b="1" dirty="0">
              <a:ln w="900" cmpd="sng">
                <a:solidFill>
                  <a:schemeClr val="accent1">
                    <a:satMod val="190000"/>
                    <a:alpha val="55000"/>
                  </a:schemeClr>
                </a:solidFill>
                <a:prstDash val="solid"/>
              </a:ln>
              <a:solidFill>
                <a:schemeClr val="bg1"/>
              </a:solidFill>
              <a:effectLst>
                <a:innerShdw blurRad="101600" dist="76200" dir="5400000">
                  <a:schemeClr val="accent1">
                    <a:satMod val="190000"/>
                    <a:tint val="100000"/>
                    <a:alpha val="74000"/>
                  </a:schemeClr>
                </a:innerShdw>
              </a:effectLst>
            </a:endParaRPr>
          </a:p>
        </p:txBody>
      </p:sp>
      <p:pic>
        <p:nvPicPr>
          <p:cNvPr id="3074" name="Picture 2" descr="H:\önder ders\litvanya\lh-map.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04048" y="2564904"/>
            <a:ext cx="4019491" cy="30118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4607773"/>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0"/>
            <a:ext cx="8229600" cy="1143000"/>
          </a:xfrm>
        </p:spPr>
        <p:txBody>
          <a:bodyPr/>
          <a:lstStyle/>
          <a:p>
            <a:r>
              <a:rPr lang="tr-TR"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TARİHİ </a:t>
            </a:r>
            <a:endParaRPr lang="tr-TR"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
        <p:nvSpPr>
          <p:cNvPr id="3" name="İçerik Yer Tutucusu 2"/>
          <p:cNvSpPr>
            <a:spLocks noGrp="1"/>
          </p:cNvSpPr>
          <p:nvPr>
            <p:ph idx="1"/>
          </p:nvPr>
        </p:nvSpPr>
        <p:spPr>
          <a:xfrm>
            <a:off x="-1016" y="1340768"/>
            <a:ext cx="9145016" cy="5517232"/>
          </a:xfrm>
        </p:spPr>
        <p:txBody>
          <a:bodyPr>
            <a:normAutofit/>
          </a:bodyPr>
          <a:lstStyle/>
          <a:p>
            <a:r>
              <a:rPr lang="tr-TR" sz="2400" b="1" dirty="0" smtClean="0">
                <a:solidFill>
                  <a:schemeClr val="bg1"/>
                </a:solidFill>
              </a:rPr>
              <a:t>Ülkenin yerleşik halkı olan Litvanlar, Baltık kıyısına M.Ö 3000 yıllarında gelip yerleştiler. Uzun yıllar ticaretle uğraşarak geçimlerini temin ettiler. Baltık ülkeleri M.S. 9. asırda Vikinglerin istilasına uğradı. Fakat Litvanya bağımsızlığını korudu. Daha sonraları Litvanlara Hristiyanlığı kabul ettirmeye çalışmalarına rağmen ancak 1387 yılında kabul etmişlerdir. Hristiyanlığı kabul etmeleri sonucunda </a:t>
            </a:r>
            <a:r>
              <a:rPr lang="tr-TR" sz="2400" b="1" dirty="0">
                <a:solidFill>
                  <a:schemeClr val="bg1"/>
                </a:solidFill>
              </a:rPr>
              <a:t>P</a:t>
            </a:r>
            <a:r>
              <a:rPr lang="tr-TR" sz="2400" b="1" dirty="0" smtClean="0">
                <a:solidFill>
                  <a:schemeClr val="bg1"/>
                </a:solidFill>
              </a:rPr>
              <a:t>olonya ile ilişkileri ilerlemiştir.</a:t>
            </a:r>
            <a:r>
              <a:rPr lang="tr-TR" sz="2400" b="1" dirty="0">
                <a:solidFill>
                  <a:schemeClr val="bg1"/>
                </a:solidFill>
              </a:rPr>
              <a:t> Bu ilişkiler neticesinde 1569’da Litvanya Polonya’ya bağlı bir bölge haline geldi. On sekizinci asrın sonlarında Polonya’nın parçalanması üzerine Rusya Litvanya topraklarını ilhak etti</a:t>
            </a:r>
            <a:r>
              <a:rPr lang="tr-TR" sz="2400" b="1" dirty="0" smtClean="0">
                <a:solidFill>
                  <a:schemeClr val="bg1"/>
                </a:solidFill>
              </a:rPr>
              <a:t>.</a:t>
            </a:r>
          </a:p>
          <a:p>
            <a:r>
              <a:rPr lang="tr-TR" sz="2400" b="1" dirty="0">
                <a:solidFill>
                  <a:schemeClr val="bg1"/>
                </a:solidFill>
              </a:rPr>
              <a:t>Birinci dünya savaşı sırasında Litvanya topraklarını Almanya işgal etmiştir. Bir süre boyunca Almanya ve Litvanya arası ilişkiler gergin devam etmiş ve bağımsızlık kazanıp kaybedilmiştir.</a:t>
            </a:r>
          </a:p>
          <a:p>
            <a:endParaRPr lang="tr-TR" sz="2000" dirty="0">
              <a:solidFill>
                <a:schemeClr val="bg1"/>
              </a:solidFill>
            </a:endParaRPr>
          </a:p>
        </p:txBody>
      </p:sp>
    </p:spTree>
    <p:extLst>
      <p:ext uri="{BB962C8B-B14F-4D97-AF65-F5344CB8AC3E}">
        <p14:creationId xmlns:p14="http://schemas.microsoft.com/office/powerpoint/2010/main" val="978886610"/>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187624" y="404664"/>
            <a:ext cx="6768752" cy="51308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Metin kutusu 3"/>
          <p:cNvSpPr txBox="1"/>
          <p:nvPr/>
        </p:nvSpPr>
        <p:spPr>
          <a:xfrm>
            <a:off x="1331640" y="5877272"/>
            <a:ext cx="6480720" cy="646331"/>
          </a:xfrm>
          <a:prstGeom prst="rect">
            <a:avLst/>
          </a:prstGeom>
          <a:noFill/>
        </p:spPr>
        <p:txBody>
          <a:bodyPr wrap="square" rtlCol="0">
            <a:spAutoFit/>
          </a:bodyPr>
          <a:lstStyle/>
          <a:p>
            <a:r>
              <a:rPr lang="tr-TR" i="1" dirty="0"/>
              <a:t>13-15. yüzyıllarda Litvanya Büyük </a:t>
            </a:r>
            <a:r>
              <a:rPr lang="tr-TR" i="1" dirty="0" err="1"/>
              <a:t>Dükalığı</a:t>
            </a:r>
            <a:r>
              <a:rPr lang="tr-TR" i="1" dirty="0"/>
              <a:t> - </a:t>
            </a:r>
            <a:br>
              <a:rPr lang="tr-TR" i="1" dirty="0"/>
            </a:br>
            <a:r>
              <a:rPr lang="tr-TR" i="1" dirty="0"/>
              <a:t>Baltık Denizi'nden </a:t>
            </a:r>
            <a:r>
              <a:rPr lang="tr-TR" i="1" dirty="0" smtClean="0"/>
              <a:t>Karadeniz'e olan bölüm </a:t>
            </a:r>
            <a:endParaRPr lang="tr-TR" dirty="0"/>
          </a:p>
        </p:txBody>
      </p:sp>
    </p:spTree>
    <p:extLst>
      <p:ext uri="{BB962C8B-B14F-4D97-AF65-F5344CB8AC3E}">
        <p14:creationId xmlns:p14="http://schemas.microsoft.com/office/powerpoint/2010/main" val="2026989971"/>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3001" y="188640"/>
            <a:ext cx="9036496" cy="6669360"/>
          </a:xfrm>
        </p:spPr>
        <p:txBody>
          <a:bodyPr>
            <a:noAutofit/>
          </a:bodyPr>
          <a:lstStyle/>
          <a:p>
            <a:endParaRPr lang="tr-TR" sz="2000" dirty="0" smtClean="0">
              <a:solidFill>
                <a:schemeClr val="bg1"/>
              </a:solidFill>
            </a:endParaRPr>
          </a:p>
          <a:p>
            <a:r>
              <a:rPr lang="tr-TR" sz="2000" b="1" dirty="0" smtClean="0">
                <a:solidFill>
                  <a:schemeClr val="bg1"/>
                </a:solidFill>
              </a:rPr>
              <a:t>Ruslar </a:t>
            </a:r>
            <a:r>
              <a:rPr lang="tr-TR" sz="2000" b="1" dirty="0">
                <a:solidFill>
                  <a:schemeClr val="bg1"/>
                </a:solidFill>
              </a:rPr>
              <a:t>bölgede sosyalist bir idare kurmak için Baltık ülkelerini işgal </a:t>
            </a:r>
            <a:r>
              <a:rPr lang="tr-TR" sz="2000" b="1" dirty="0" smtClean="0">
                <a:solidFill>
                  <a:schemeClr val="bg1"/>
                </a:solidFill>
              </a:rPr>
              <a:t> ettiler</a:t>
            </a:r>
            <a:r>
              <a:rPr lang="tr-TR" sz="2000" b="1" dirty="0">
                <a:solidFill>
                  <a:schemeClr val="bg1"/>
                </a:solidFill>
              </a:rPr>
              <a:t>. </a:t>
            </a:r>
            <a:r>
              <a:rPr lang="tr-TR" sz="2000" b="1" dirty="0" err="1">
                <a:solidFill>
                  <a:schemeClr val="bg1"/>
                </a:solidFill>
              </a:rPr>
              <a:t>Kızılordu</a:t>
            </a:r>
            <a:r>
              <a:rPr lang="tr-TR" sz="2000" b="1" dirty="0">
                <a:solidFill>
                  <a:schemeClr val="bg1"/>
                </a:solidFill>
              </a:rPr>
              <a:t> Litvanya</a:t>
            </a:r>
            <a:r>
              <a:rPr lang="tr-TR" sz="2000" b="1" dirty="0" smtClean="0">
                <a:solidFill>
                  <a:schemeClr val="bg1"/>
                </a:solidFill>
              </a:rPr>
              <a:t>, Estonya </a:t>
            </a:r>
            <a:r>
              <a:rPr lang="tr-TR" sz="2000" b="1" dirty="0">
                <a:solidFill>
                  <a:schemeClr val="bg1"/>
                </a:solidFill>
              </a:rPr>
              <a:t>ve Letonya tarafından mağlup edilerek </a:t>
            </a:r>
            <a:r>
              <a:rPr lang="tr-TR" sz="2000" b="1" dirty="0" smtClean="0">
                <a:solidFill>
                  <a:schemeClr val="bg1"/>
                </a:solidFill>
              </a:rPr>
              <a:t>geri </a:t>
            </a:r>
            <a:r>
              <a:rPr lang="tr-TR" sz="2000" b="1" dirty="0">
                <a:solidFill>
                  <a:schemeClr val="bg1"/>
                </a:solidFill>
              </a:rPr>
              <a:t>çekilmek mecburiyetinde bırakıldı</a:t>
            </a:r>
            <a:r>
              <a:rPr lang="tr-TR" sz="2000" b="1" dirty="0" smtClean="0">
                <a:solidFill>
                  <a:schemeClr val="bg1"/>
                </a:solidFill>
              </a:rPr>
              <a:t>.</a:t>
            </a:r>
          </a:p>
          <a:p>
            <a:r>
              <a:rPr lang="tr-TR" sz="2000" b="1" dirty="0">
                <a:solidFill>
                  <a:schemeClr val="bg1"/>
                </a:solidFill>
              </a:rPr>
              <a:t>Litvanya bu sırada bölgede egemenliği kurmak isteyen Almanlara bağlı kaldı. Almanlar Litvanyalıların düzenli ordu kurmasına mani oldu. Alman orduları 15 Aralık 1919’da Litvanya’dan çekildi. Bir süre sonra Litvanya ve diğer Baltık ülkelerini tanıyan Rusya bir seri antlaşma imzaladı</a:t>
            </a:r>
            <a:r>
              <a:rPr lang="tr-TR" sz="2000" b="1" dirty="0" smtClean="0">
                <a:solidFill>
                  <a:schemeClr val="bg1"/>
                </a:solidFill>
              </a:rPr>
              <a:t>.</a:t>
            </a:r>
          </a:p>
          <a:p>
            <a:r>
              <a:rPr lang="tr-TR" sz="2000" b="1" dirty="0">
                <a:solidFill>
                  <a:schemeClr val="bg1"/>
                </a:solidFill>
              </a:rPr>
              <a:t>Almanya’nın 1939’da Polonya’yı yenmesinden sonra Rusya Baltık ülkeleri ile karşılıklı yardımlaşma anlaşmaları imzaladı ve bu ülkelerde askeri üsler kurmak için izin verilmesini istedi. Diğer Baltık ülkeleri gibi Litvanya da uluslararası alanda bir müttefik bulamayınca Ruslara üs kurması için izin verdi. 14-15 Temmuz 1940’ta yapılan seçimleri Sovyet yanlısı adaylar kazandı. Seçimler sonrası kurulan Litvanya hükumeti ve parlamentosu Sovyetler Birliğine katılma kararı aldı. SSCB Yüksek </a:t>
            </a:r>
            <a:r>
              <a:rPr lang="tr-TR" sz="2000" b="1" dirty="0" err="1">
                <a:solidFill>
                  <a:schemeClr val="bg1"/>
                </a:solidFill>
              </a:rPr>
              <a:t>Sovyeti</a:t>
            </a:r>
            <a:r>
              <a:rPr lang="tr-TR" sz="2000" b="1" dirty="0">
                <a:solidFill>
                  <a:schemeClr val="bg1"/>
                </a:solidFill>
              </a:rPr>
              <a:t> bu isteği onayladı ve Litvanya Sovyetler Birliği </a:t>
            </a:r>
            <a:r>
              <a:rPr lang="tr-TR" sz="2000" b="1" dirty="0" smtClean="0">
                <a:solidFill>
                  <a:schemeClr val="bg1"/>
                </a:solidFill>
              </a:rPr>
              <a:t>Cumhuriyetleri </a:t>
            </a:r>
            <a:r>
              <a:rPr lang="tr-TR" sz="2000" b="1" dirty="0">
                <a:solidFill>
                  <a:schemeClr val="bg1"/>
                </a:solidFill>
              </a:rPr>
              <a:t>arasına girmiş </a:t>
            </a:r>
            <a:r>
              <a:rPr lang="tr-TR" sz="2000" b="1" dirty="0" smtClean="0">
                <a:solidFill>
                  <a:schemeClr val="bg1"/>
                </a:solidFill>
              </a:rPr>
              <a:t>oldu.</a:t>
            </a:r>
          </a:p>
          <a:p>
            <a:r>
              <a:rPr lang="tr-TR" sz="2000" b="1" dirty="0">
                <a:solidFill>
                  <a:schemeClr val="bg1"/>
                </a:solidFill>
              </a:rPr>
              <a:t> Rusya’da başlayan reform hareketleri neticesinde 1991’de Litvanya bağımsızlığını ilan etti. Rusya Federasyonu dahil Avrupa devletleri Litvanya Cumhuriyetini </a:t>
            </a:r>
            <a:r>
              <a:rPr lang="tr-TR" sz="2000" b="1" dirty="0" smtClean="0">
                <a:solidFill>
                  <a:schemeClr val="bg1"/>
                </a:solidFill>
              </a:rPr>
              <a:t>tanıdı.</a:t>
            </a:r>
          </a:p>
          <a:p>
            <a:r>
              <a:rPr lang="tr-TR" sz="2000" b="1" dirty="0">
                <a:solidFill>
                  <a:schemeClr val="bg1"/>
                </a:solidFill>
              </a:rPr>
              <a:t/>
            </a:r>
            <a:br>
              <a:rPr lang="tr-TR" sz="2000" b="1" dirty="0">
                <a:solidFill>
                  <a:schemeClr val="bg1"/>
                </a:solidFill>
              </a:rPr>
            </a:br>
            <a:r>
              <a:rPr lang="tr-TR" sz="2000" b="1" dirty="0">
                <a:solidFill>
                  <a:schemeClr val="bg1"/>
                </a:solidFill>
              </a:rPr>
              <a:t/>
            </a:r>
            <a:br>
              <a:rPr lang="tr-TR" sz="2000" b="1" dirty="0">
                <a:solidFill>
                  <a:schemeClr val="bg1"/>
                </a:solidFill>
              </a:rPr>
            </a:br>
            <a:endParaRPr lang="tr-TR" sz="2000" b="1" dirty="0">
              <a:solidFill>
                <a:schemeClr val="bg1"/>
              </a:solidFill>
            </a:endParaRPr>
          </a:p>
        </p:txBody>
      </p:sp>
    </p:spTree>
    <p:extLst>
      <p:ext uri="{BB962C8B-B14F-4D97-AF65-F5344CB8AC3E}">
        <p14:creationId xmlns:p14="http://schemas.microsoft.com/office/powerpoint/2010/main" val="2368498389"/>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önder ders\litvanya\bagımsızlık kongre uyelerı.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3823"/>
            <a:ext cx="9144001" cy="5963103"/>
          </a:xfrm>
          <a:prstGeom prst="rect">
            <a:avLst/>
          </a:prstGeom>
          <a:noFill/>
          <a:extLst>
            <a:ext uri="{909E8E84-426E-40DD-AFC4-6F175D3DCCD1}">
              <a14:hiddenFill xmlns:a14="http://schemas.microsoft.com/office/drawing/2010/main">
                <a:solidFill>
                  <a:srgbClr val="FFFFFF"/>
                </a:solidFill>
              </a14:hiddenFill>
            </a:ext>
          </a:extLst>
        </p:spPr>
      </p:pic>
      <p:sp>
        <p:nvSpPr>
          <p:cNvPr id="2" name="Metin kutusu 1"/>
          <p:cNvSpPr txBox="1"/>
          <p:nvPr/>
        </p:nvSpPr>
        <p:spPr>
          <a:xfrm>
            <a:off x="611560" y="6237312"/>
            <a:ext cx="7272808" cy="369332"/>
          </a:xfrm>
          <a:prstGeom prst="rect">
            <a:avLst/>
          </a:prstGeom>
          <a:noFill/>
        </p:spPr>
        <p:txBody>
          <a:bodyPr wrap="square" rtlCol="0">
            <a:spAutoFit/>
          </a:bodyPr>
          <a:lstStyle/>
          <a:p>
            <a:r>
              <a:rPr lang="tr-TR" dirty="0" smtClean="0">
                <a:solidFill>
                  <a:schemeClr val="bg1"/>
                </a:solidFill>
              </a:rPr>
              <a:t>Bağımsızlık Hareketini yöneten konseyin 20 üyesi (1918)</a:t>
            </a:r>
            <a:endParaRPr lang="tr-TR" dirty="0">
              <a:solidFill>
                <a:schemeClr val="bg1"/>
              </a:solidFill>
            </a:endParaRPr>
          </a:p>
        </p:txBody>
      </p:sp>
    </p:spTree>
    <p:extLst>
      <p:ext uri="{BB962C8B-B14F-4D97-AF65-F5344CB8AC3E}">
        <p14:creationId xmlns:p14="http://schemas.microsoft.com/office/powerpoint/2010/main" val="3096789954"/>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5471" y="23456"/>
            <a:ext cx="8229600" cy="1143000"/>
          </a:xfrm>
        </p:spPr>
        <p:txBody>
          <a:bodyPr/>
          <a:lstStyle/>
          <a:p>
            <a:r>
              <a:rPr lang="tr-TR"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COĞRAFYASI</a:t>
            </a:r>
            <a:endParaRPr lang="tr-TR"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
        <p:nvSpPr>
          <p:cNvPr id="3" name="İçerik Yer Tutucusu 2"/>
          <p:cNvSpPr>
            <a:spLocks noGrp="1"/>
          </p:cNvSpPr>
          <p:nvPr>
            <p:ph idx="1"/>
          </p:nvPr>
        </p:nvSpPr>
        <p:spPr>
          <a:xfrm>
            <a:off x="179512" y="1600200"/>
            <a:ext cx="4536504" cy="4925144"/>
          </a:xfrm>
        </p:spPr>
        <p:txBody>
          <a:bodyPr>
            <a:normAutofit/>
          </a:bodyPr>
          <a:lstStyle/>
          <a:p>
            <a:pPr marL="0" indent="0">
              <a:buNone/>
            </a:pPr>
            <a:r>
              <a:rPr lang="tr-TR" sz="2000" b="1" dirty="0" smtClean="0">
                <a:ln w="900" cmpd="sng">
                  <a:solidFill>
                    <a:schemeClr val="accent1">
                      <a:satMod val="190000"/>
                      <a:alpha val="55000"/>
                    </a:schemeClr>
                  </a:solidFill>
                  <a:prstDash val="solid"/>
                </a:ln>
                <a:solidFill>
                  <a:schemeClr val="bg1"/>
                </a:solidFill>
                <a:effectLst>
                  <a:innerShdw blurRad="101600" dist="76200" dir="5400000">
                    <a:schemeClr val="accent1">
                      <a:satMod val="190000"/>
                      <a:tint val="100000"/>
                      <a:alpha val="74000"/>
                    </a:schemeClr>
                  </a:innerShdw>
                </a:effectLst>
              </a:rPr>
              <a:t>FİZİKİ YAPI</a:t>
            </a:r>
          </a:p>
          <a:p>
            <a:pPr marL="0" indent="0">
              <a:buNone/>
            </a:pPr>
            <a:r>
              <a:rPr lang="tr-TR" sz="2000" b="1" dirty="0" smtClean="0">
                <a:solidFill>
                  <a:schemeClr val="bg1"/>
                </a:solidFill>
              </a:rPr>
              <a:t>Yüzölçümü </a:t>
            </a:r>
            <a:r>
              <a:rPr lang="tr-TR" sz="2000" b="1" dirty="0">
                <a:solidFill>
                  <a:schemeClr val="bg1"/>
                </a:solidFill>
              </a:rPr>
              <a:t>65.200 km2 olan Litvanya topraklarında, geçmişteki buzulların tesiri yaygın olarak görülür. Genelde ülke toprakları düzdür. Kıyı düzlüklerinin ardından kum, çakıl ve çakıl taşlarından meydana gelen </a:t>
            </a:r>
            <a:r>
              <a:rPr lang="tr-TR" sz="2000" b="1" dirty="0" err="1">
                <a:solidFill>
                  <a:schemeClr val="bg1"/>
                </a:solidFill>
              </a:rPr>
              <a:t>Ziezmariai</a:t>
            </a:r>
            <a:r>
              <a:rPr lang="tr-TR" sz="2000" b="1" dirty="0">
                <a:solidFill>
                  <a:schemeClr val="bg1"/>
                </a:solidFill>
              </a:rPr>
              <a:t> Ovası yer alır. Ovadaki kum tepeleri sık çam ormanları ile kaplıdır. Ülke topraklarını sulayan akarsular Menderes meydana getirerek Baltık Denizine dökülür. Beyaz Rusya sınırında irili ufaklı göller vardır</a:t>
            </a:r>
            <a:r>
              <a:rPr lang="tr-TR" sz="2000" b="1" dirty="0" smtClean="0">
                <a:solidFill>
                  <a:schemeClr val="bg1"/>
                </a:solidFill>
              </a:rPr>
              <a:t>.</a:t>
            </a:r>
          </a:p>
          <a:p>
            <a:pPr marL="0" indent="0">
              <a:buNone/>
            </a:pPr>
            <a:r>
              <a:rPr lang="tr-TR" sz="2000" b="1" dirty="0" smtClean="0">
                <a:solidFill>
                  <a:schemeClr val="bg1"/>
                </a:solidFill>
              </a:rPr>
              <a:t>Ülkenin en önemli akarsuyu NEMAN ırmağıdır.</a:t>
            </a:r>
          </a:p>
        </p:txBody>
      </p:sp>
      <p:pic>
        <p:nvPicPr>
          <p:cNvPr id="2050" name="Picture 2" descr="H:\önder ders\litvanya\fiziki lithuana.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52774" y="938413"/>
            <a:ext cx="3872279" cy="3066652"/>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H:\önder ders\litvanya\Lithuania_Merkys_nehrı_Byk_Driskiu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52775" y="4005065"/>
            <a:ext cx="3891225" cy="28529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5974475"/>
      </p:ext>
    </p:extLst>
  </p:cSld>
  <p:clrMapOvr>
    <a:masterClrMapping/>
  </p:clrMapOvr>
  <p:transition spd="slow">
    <p:push dir="u"/>
  </p:transition>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242</TotalTime>
  <Words>1012</Words>
  <Application>Microsoft Office PowerPoint</Application>
  <PresentationFormat>Ekran Gösterisi (4:3)</PresentationFormat>
  <Paragraphs>84</Paragraphs>
  <Slides>27</Slides>
  <Notes>0</Notes>
  <HiddenSlides>0</HiddenSlides>
  <MMClips>0</MMClips>
  <ScaleCrop>false</ScaleCrop>
  <HeadingPairs>
    <vt:vector size="4" baseType="variant">
      <vt:variant>
        <vt:lpstr>Tema</vt:lpstr>
      </vt:variant>
      <vt:variant>
        <vt:i4>1</vt:i4>
      </vt:variant>
      <vt:variant>
        <vt:lpstr>Slayt Başlıkları</vt:lpstr>
      </vt:variant>
      <vt:variant>
        <vt:i4>27</vt:i4>
      </vt:variant>
    </vt:vector>
  </HeadingPairs>
  <TitlesOfParts>
    <vt:vector size="28" baseType="lpstr">
      <vt:lpstr>Ofis Teması</vt:lpstr>
      <vt:lpstr>PowerPoint Sunusu</vt:lpstr>
      <vt:lpstr>LİTVANYA </vt:lpstr>
      <vt:lpstr>KONUMU</vt:lpstr>
      <vt:lpstr>GENEL ÖZELLİKLERİ</vt:lpstr>
      <vt:lpstr>TARİHİ </vt:lpstr>
      <vt:lpstr>PowerPoint Sunusu</vt:lpstr>
      <vt:lpstr>PowerPoint Sunusu</vt:lpstr>
      <vt:lpstr>PowerPoint Sunusu</vt:lpstr>
      <vt:lpstr>COĞRAFYASI</vt:lpstr>
      <vt:lpstr>PowerPoint Sunusu</vt:lpstr>
      <vt:lpstr>NÜFUS VE SOSYAL YAŞAM</vt:lpstr>
      <vt:lpstr>PowerPoint Sunusu</vt:lpstr>
      <vt:lpstr>EĞİTİM</vt:lpstr>
      <vt:lpstr>PowerPoint Sunusu</vt:lpstr>
      <vt:lpstr>ULUSLARARASI İLİŞKİLER VE EKONOMİ</vt:lpstr>
      <vt:lpstr>PowerPoint Sunusu</vt:lpstr>
      <vt:lpstr>TÜRKİYE-LİTVANYA İLİŞKİLERİ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LİTVANYA</dc:title>
  <dc:creator>aa</dc:creator>
  <cp:lastModifiedBy>LAB3-SERVER</cp:lastModifiedBy>
  <cp:revision>34</cp:revision>
  <dcterms:created xsi:type="dcterms:W3CDTF">2013-04-16T19:52:32Z</dcterms:created>
  <dcterms:modified xsi:type="dcterms:W3CDTF">2018-03-11T11:25:20Z</dcterms:modified>
</cp:coreProperties>
</file>