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FF7E0B5-ED19-4159-9F84-D7FAC1953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575369"/>
            <a:ext cx="8791575" cy="2387600"/>
          </a:xfrm>
        </p:spPr>
        <p:txBody>
          <a:bodyPr/>
          <a:lstStyle/>
          <a:p>
            <a:r>
              <a:rPr lang="tr-TR" dirty="0"/>
              <a:t>BİLİŞİM TEKNOLOJİLERİ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1674226-33BD-4251-BCCA-E97FA7361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4055044"/>
            <a:ext cx="8791575" cy="1655762"/>
          </a:xfrm>
        </p:spPr>
        <p:txBody>
          <a:bodyPr/>
          <a:lstStyle/>
          <a:p>
            <a:r>
              <a:rPr lang="tr-TR" dirty="0"/>
              <a:t>ALAN TANITIMI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7753CB1-D199-4347-BED9-5F174835D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75" y="310795"/>
            <a:ext cx="2201247" cy="22159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267F6D81-498A-46CB-8B14-C3F29279914F}"/>
              </a:ext>
            </a:extLst>
          </p:cNvPr>
          <p:cNvSpPr txBox="1"/>
          <p:nvPr/>
        </p:nvSpPr>
        <p:spPr>
          <a:xfrm>
            <a:off x="3322039" y="713064"/>
            <a:ext cx="7524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/>
              <a:t>SİNCAN AHMET ANDİÇEN</a:t>
            </a:r>
          </a:p>
          <a:p>
            <a:pPr algn="ctr"/>
            <a:r>
              <a:rPr lang="tr-TR" sz="3600" dirty="0"/>
              <a:t>MESLEKİ VE TEKNİK ANADOLU LİSESİ</a:t>
            </a:r>
          </a:p>
        </p:txBody>
      </p:sp>
    </p:spTree>
    <p:extLst>
      <p:ext uri="{BB962C8B-B14F-4D97-AF65-F5344CB8AC3E}">
        <p14:creationId xmlns:p14="http://schemas.microsoft.com/office/powerpoint/2010/main" val="2544176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6F556EA-E68F-4C5E-93A7-2E4795436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604007"/>
            <a:ext cx="9905999" cy="5187194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Ülkemizde işletmeler, kurumsallaşma yolunda hızla ilerledikçe Bilişim Teknolojileri alanına olan ihtiyaç daha da artmakta, buna paralel olarak da bu alanda yeterlilik sahibi insanlara ihtiyaç da artmaktadır. </a:t>
            </a:r>
          </a:p>
          <a:p>
            <a:r>
              <a:rPr lang="tr-TR" dirty="0"/>
              <a:t>Halen başka alanlardan, mesleklerden insanlar bu alandaki ihtiyaca yönelmeye devam etmektedirler. Ancak doğru olan bu alanın içinde, temelden bu yeterliklere sahip insanlar yetiştirmektir.</a:t>
            </a:r>
          </a:p>
          <a:p>
            <a:r>
              <a:rPr lang="tr-TR" dirty="0"/>
              <a:t>Bilişim Teknolojileri alanının dünya çapında iş olanaklarına sahip olduğu unutulmamalıdır.</a:t>
            </a:r>
          </a:p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dirty="0"/>
              <a:t>Alan seçerken</a:t>
            </a:r>
          </a:p>
          <a:p>
            <a:pPr marL="0" indent="0" algn="ctr">
              <a:buNone/>
            </a:pPr>
            <a:r>
              <a:rPr lang="tr-TR" dirty="0"/>
              <a:t>sevdiğiniz, ilgi duyduğunuz, mesleğiniz olduğunda çalışmaktan mutlu olacağınız seçimler yapmaya özen gösterin.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8305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7">
            <a:extLst>
              <a:ext uri="{FF2B5EF4-FFF2-40B4-BE49-F238E27FC236}">
                <a16:creationId xmlns:a16="http://schemas.microsoft.com/office/drawing/2014/main" id="{3FB07846-8CC4-4AB6-BCB9-B8E42A2CF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Dallar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CD42B78-F781-4D97-A4D2-588F6E155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/>
              <a:t>Yazılım Geliştirme</a:t>
            </a:r>
          </a:p>
          <a:p>
            <a:r>
              <a:rPr lang="nb-NO" sz="3200" i="1" dirty="0">
                <a:solidFill>
                  <a:schemeClr val="tx1">
                    <a:lumMod val="75000"/>
                  </a:schemeClr>
                </a:solidFill>
              </a:rPr>
              <a:t>Ağ </a:t>
            </a:r>
            <a:r>
              <a:rPr lang="tr-TR" sz="3200" i="1" dirty="0">
                <a:solidFill>
                  <a:schemeClr val="tx1">
                    <a:lumMod val="75000"/>
                  </a:schemeClr>
                </a:solidFill>
              </a:rPr>
              <a:t>İşletmenliği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F8651A8-A822-488D-81D3-3DE76B09B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591" y="3052414"/>
            <a:ext cx="3237257" cy="21581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22434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7">
            <a:extLst>
              <a:ext uri="{FF2B5EF4-FFF2-40B4-BE49-F238E27FC236}">
                <a16:creationId xmlns:a16="http://schemas.microsoft.com/office/drawing/2014/main" id="{D8B45C88-32E8-463A-87F3-511BAB385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Alan VE DAL dersleri</a:t>
            </a:r>
          </a:p>
        </p:txBody>
      </p:sp>
      <p:sp>
        <p:nvSpPr>
          <p:cNvPr id="9" name="İçerik Yer Tutucusu 8">
            <a:extLst>
              <a:ext uri="{FF2B5EF4-FFF2-40B4-BE49-F238E27FC236}">
                <a16:creationId xmlns:a16="http://schemas.microsoft.com/office/drawing/2014/main" id="{93227699-A7E1-4ED3-8F26-6B5A63C43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210036"/>
          </a:xfrm>
        </p:spPr>
        <p:txBody>
          <a:bodyPr>
            <a:normAutofit fontScale="55000" lnSpcReduction="20000"/>
          </a:bodyPr>
          <a:lstStyle/>
          <a:p>
            <a:r>
              <a:rPr lang="tr-TR" dirty="0"/>
              <a:t>Bilişim Teknolojilerinin Temelleri</a:t>
            </a:r>
          </a:p>
          <a:p>
            <a:r>
              <a:rPr lang="tr-TR" dirty="0"/>
              <a:t>Bilgisayarlı Tasarım Uygulamaları</a:t>
            </a:r>
          </a:p>
          <a:p>
            <a:r>
              <a:rPr lang="tr-TR" dirty="0"/>
              <a:t>Programlama Temelleri</a:t>
            </a:r>
          </a:p>
          <a:p>
            <a:r>
              <a:rPr lang="tr-TR" dirty="0"/>
              <a:t>Nesne Tabanlı Programlama</a:t>
            </a:r>
          </a:p>
          <a:p>
            <a:r>
              <a:rPr lang="tr-TR" dirty="0"/>
              <a:t>Robotik ve Kodlama</a:t>
            </a:r>
          </a:p>
          <a:p>
            <a:r>
              <a:rPr lang="tr-TR" dirty="0"/>
              <a:t>Web Tabanlı Uygulama Geliştirme</a:t>
            </a:r>
          </a:p>
          <a:p>
            <a:r>
              <a:rPr lang="tr-TR" dirty="0"/>
              <a:t>Mobil Uygulamalar</a:t>
            </a:r>
          </a:p>
          <a:p>
            <a:r>
              <a:rPr lang="tr-TR" dirty="0"/>
              <a:t>Grafik ve Canlandırma</a:t>
            </a:r>
          </a:p>
          <a:p>
            <a:pPr marL="0" indent="0">
              <a:buNone/>
            </a:pPr>
            <a:r>
              <a:rPr lang="tr-TR" dirty="0"/>
              <a:t>gibi alan derslerinin yanı sıra seçmeli olarak</a:t>
            </a:r>
          </a:p>
          <a:p>
            <a:r>
              <a:rPr lang="tr-TR" dirty="0"/>
              <a:t>Sosyal Medya</a:t>
            </a:r>
          </a:p>
          <a:p>
            <a:r>
              <a:rPr lang="tr-TR" dirty="0"/>
              <a:t>Dijital Tasarım</a:t>
            </a:r>
          </a:p>
          <a:p>
            <a:r>
              <a:rPr lang="tr-TR" dirty="0"/>
              <a:t>Programlama</a:t>
            </a:r>
          </a:p>
          <a:p>
            <a:pPr marL="0" indent="0">
              <a:buNone/>
            </a:pPr>
            <a:r>
              <a:rPr lang="tr-TR" dirty="0"/>
              <a:t>dersleri de verilmektedir.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FC3A71B0-A8E1-4327-A7C4-A50016A0B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011" y="2190237"/>
            <a:ext cx="3237257" cy="21642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20205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9C88D62-6736-461B-962B-25819F230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Okulumuzda Bilişim Teknolojileri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3EFAE93-49CB-42B9-B21B-6E1950116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Okulumuzda şu anda Yazılım Geliştirme dalında eğitim ve öğretim verilmektedir. </a:t>
            </a:r>
          </a:p>
          <a:p>
            <a:r>
              <a:rPr lang="tr-TR" dirty="0"/>
              <a:t>Dal derslerinin çoğu laboratuvarlarda işlenmektedir.</a:t>
            </a:r>
          </a:p>
          <a:p>
            <a:r>
              <a:rPr lang="tr-TR" dirty="0"/>
              <a:t>Bu dalda eğitim gören öğrencilerimiz 12. sınıfta haftanın 3 günü işletmelerde staj yapmaktadır.</a:t>
            </a:r>
          </a:p>
        </p:txBody>
      </p:sp>
    </p:spTree>
    <p:extLst>
      <p:ext uri="{BB962C8B-B14F-4D97-AF65-F5344CB8AC3E}">
        <p14:creationId xmlns:p14="http://schemas.microsoft.com/office/powerpoint/2010/main" val="3419520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6266F80-E37A-4170-9312-2E49FB22B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Mezuniyet Sonrası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D575786-FDE2-4F74-A350-79414189B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Meslek lisesinden sonra yüksek öğretim kurumları sınavında başarılı olanlar lisans programlarına, temel yeterlilik testinde başarılı olanlar ise meslek yüksek okullarının ilgili bölümlerine ek puan alarak devam edebilirler. </a:t>
            </a:r>
          </a:p>
          <a:p>
            <a:r>
              <a:rPr lang="tr-TR" dirty="0"/>
              <a:t>Meslek yüksek okulunu bitirenler ise dikey geçiş sınavı ile lisans programlarına geçebilirler.</a:t>
            </a:r>
          </a:p>
        </p:txBody>
      </p:sp>
    </p:spTree>
    <p:extLst>
      <p:ext uri="{BB962C8B-B14F-4D97-AF65-F5344CB8AC3E}">
        <p14:creationId xmlns:p14="http://schemas.microsoft.com/office/powerpoint/2010/main" val="3426461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26206FA-EFD8-426A-AC28-E2F429BC8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Tercih Edilebilecek Ön Lisans Alanları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210972B-C89C-4115-B959-541290947BD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Basım ve Yayın Teknolojileri</a:t>
            </a:r>
          </a:p>
          <a:p>
            <a:r>
              <a:rPr lang="tr-TR" dirty="0"/>
              <a:t>Bilgi Güvenliği Teknolojisi</a:t>
            </a:r>
          </a:p>
          <a:p>
            <a:r>
              <a:rPr lang="tr-TR" dirty="0"/>
              <a:t>Bilgi Yönetimi</a:t>
            </a:r>
          </a:p>
          <a:p>
            <a:r>
              <a:rPr lang="tr-TR" dirty="0"/>
              <a:t>Bilgisayar Operatörlüğü</a:t>
            </a:r>
          </a:p>
          <a:p>
            <a:r>
              <a:rPr lang="tr-TR" dirty="0"/>
              <a:t>Bilgisayar Programcılığı</a:t>
            </a:r>
          </a:p>
          <a:p>
            <a:r>
              <a:rPr lang="tr-TR" dirty="0"/>
              <a:t>Bilgisayar Teknolojisi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9BCD717-E97F-497C-9A6A-B784CB5E14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İnternet ve Ağ Teknolojileri</a:t>
            </a:r>
          </a:p>
          <a:p>
            <a:r>
              <a:rPr lang="tr-TR" dirty="0"/>
              <a:t>Mobil Teknolojiler</a:t>
            </a:r>
          </a:p>
          <a:p>
            <a:r>
              <a:rPr lang="tr-TR" dirty="0"/>
              <a:t>Pazarlama</a:t>
            </a:r>
          </a:p>
          <a:p>
            <a:r>
              <a:rPr lang="tr-TR" dirty="0"/>
              <a:t>Sağlık Bilgi Sistemleri Teknikerliği</a:t>
            </a:r>
          </a:p>
          <a:p>
            <a:r>
              <a:rPr lang="tr-TR" dirty="0"/>
              <a:t>Sahne ve Gösteri Sanatları Teknolojisi</a:t>
            </a:r>
          </a:p>
          <a:p>
            <a:r>
              <a:rPr lang="tr-TR" dirty="0"/>
              <a:t>Coğrafi Bilgi Sistemleri</a:t>
            </a:r>
          </a:p>
          <a:p>
            <a:r>
              <a:rPr lang="tr-TR" dirty="0"/>
              <a:t>Görsel İletişim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6763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F8E2750-2D18-4BB3-8B30-A3613CEB1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Tercih Edilebilecek Lisans Alanları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900875F-A6FE-472C-A090-072F4B7E0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Bilgisayar Teknolojileri ve Bilişim Sistemleri</a:t>
            </a:r>
          </a:p>
          <a:p>
            <a:r>
              <a:rPr lang="tr-TR" dirty="0"/>
              <a:t>Bilgisayar ve Öğretim Teknolojileri Öğretmenliği</a:t>
            </a:r>
          </a:p>
          <a:p>
            <a:r>
              <a:rPr lang="tr-TR" dirty="0"/>
              <a:t>Bilişim Sistemleri ve Teknolojileri</a:t>
            </a:r>
          </a:p>
          <a:p>
            <a:r>
              <a:rPr lang="tr-TR" dirty="0"/>
              <a:t>İşletme Bilgi Yönetimi</a:t>
            </a:r>
          </a:p>
          <a:p>
            <a:r>
              <a:rPr lang="tr-TR" dirty="0"/>
              <a:t>Yönetim Bilişim Sistemleri</a:t>
            </a:r>
          </a:p>
          <a:p>
            <a:r>
              <a:rPr lang="tr-TR" dirty="0"/>
              <a:t>Basım Teknolojileri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4349AA6-B5AF-419B-A070-6926F13E4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079" y="3779332"/>
            <a:ext cx="3243353" cy="21642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25510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>
            <a:extLst>
              <a:ext uri="{FF2B5EF4-FFF2-40B4-BE49-F238E27FC236}">
                <a16:creationId xmlns:a16="http://schemas.microsoft.com/office/drawing/2014/main" id="{6471FC1C-DE2E-4653-A3BA-0329F42EC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İş İmkanları ve Çalışma Alanları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D2CFC5DB-3023-4894-ACE8-D5FF2677E5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r-TR" dirty="0"/>
              <a:t>Bilgisayar teknik servis hizmeti veren bilgisayar firmaları</a:t>
            </a:r>
          </a:p>
          <a:p>
            <a:r>
              <a:rPr lang="tr-TR" dirty="0"/>
              <a:t>Kamu kurum ve kuruluşları</a:t>
            </a:r>
          </a:p>
          <a:p>
            <a:r>
              <a:rPr lang="tr-TR" dirty="0"/>
              <a:t>Ağ yönetimi ve kurulumu hizmeti veren ya da bu hizmete ihtiyaç duyan firmalar</a:t>
            </a:r>
          </a:p>
          <a:p>
            <a:r>
              <a:rPr lang="tr-TR" dirty="0"/>
              <a:t>Kullanıcı ara yüzüne sahip uygulama ve </a:t>
            </a:r>
            <a:r>
              <a:rPr lang="tr-TR" dirty="0" err="1"/>
              <a:t>veritabanı</a:t>
            </a:r>
            <a:r>
              <a:rPr lang="tr-TR" dirty="0"/>
              <a:t> programları kullanımı ve yönetimi hizmeti veren firmalar</a:t>
            </a:r>
          </a:p>
          <a:p>
            <a:r>
              <a:rPr lang="tr-TR" dirty="0"/>
              <a:t>Web tasarımı hizmeti veren veya web ortamında çalışan etkileşimli programlar geliştiren yazılım şirketleri</a:t>
            </a:r>
          </a:p>
          <a:p>
            <a:r>
              <a:rPr lang="tr-TR" dirty="0"/>
              <a:t>Ağ işletmeleri</a:t>
            </a:r>
          </a:p>
          <a:p>
            <a:r>
              <a:rPr lang="tr-TR" dirty="0"/>
              <a:t>Bilgisayar satış ve teknik destek firmaları</a:t>
            </a:r>
          </a:p>
          <a:p>
            <a:endParaRPr lang="tr-TR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51EA394-8E62-4E0D-A3A3-A8161AA103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r-TR" dirty="0"/>
              <a:t>Bankalar</a:t>
            </a:r>
          </a:p>
          <a:p>
            <a:r>
              <a:rPr lang="tr-TR" dirty="0"/>
              <a:t>Sigorta şirketleri</a:t>
            </a:r>
          </a:p>
          <a:p>
            <a:r>
              <a:rPr lang="tr-TR" dirty="0"/>
              <a:t>Ticari kuruluşlar</a:t>
            </a:r>
          </a:p>
          <a:p>
            <a:r>
              <a:rPr lang="tr-TR" dirty="0"/>
              <a:t>İnternet servis sağlayıcıları</a:t>
            </a:r>
          </a:p>
          <a:p>
            <a:r>
              <a:rPr lang="tr-TR" dirty="0"/>
              <a:t>İnternet yayıncılık şirketleri</a:t>
            </a:r>
          </a:p>
          <a:p>
            <a:r>
              <a:rPr lang="tr-TR" dirty="0"/>
              <a:t>Radyo ve televizyon şirketleri</a:t>
            </a:r>
          </a:p>
          <a:p>
            <a:r>
              <a:rPr lang="tr-TR" dirty="0"/>
              <a:t>Araştırma şirketleri</a:t>
            </a:r>
          </a:p>
          <a:p>
            <a:r>
              <a:rPr lang="tr-TR" dirty="0"/>
              <a:t>Borsalar</a:t>
            </a:r>
          </a:p>
          <a:p>
            <a:r>
              <a:rPr lang="tr-TR" dirty="0"/>
              <a:t>Ulaştırma, lojistik firmaları</a:t>
            </a:r>
          </a:p>
          <a:p>
            <a:r>
              <a:rPr lang="tr-TR" dirty="0"/>
              <a:t>Hizmet sektöründe yer alan kamu kuruluşları</a:t>
            </a:r>
          </a:p>
        </p:txBody>
      </p:sp>
    </p:spTree>
    <p:extLst>
      <p:ext uri="{BB962C8B-B14F-4D97-AF65-F5344CB8AC3E}">
        <p14:creationId xmlns:p14="http://schemas.microsoft.com/office/powerpoint/2010/main" val="97046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>
            <a:extLst>
              <a:ext uri="{FF2B5EF4-FFF2-40B4-BE49-F238E27FC236}">
                <a16:creationId xmlns:a16="http://schemas.microsoft.com/office/drawing/2014/main" id="{C7EFD235-82D5-4781-82EB-B32333FBA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Hangi öğrenciler için daha uygun?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EE3B7A2-DBF3-47E3-9570-1B4BF8EFD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Sistemli düşünebilme gücüne sahip</a:t>
            </a:r>
          </a:p>
          <a:p>
            <a:r>
              <a:rPr lang="tr-TR" dirty="0"/>
              <a:t>Araştırmacı</a:t>
            </a:r>
          </a:p>
          <a:p>
            <a:r>
              <a:rPr lang="tr-TR" dirty="0"/>
              <a:t>Yabancı dilleri öğrenmeye yatkın</a:t>
            </a:r>
          </a:p>
          <a:p>
            <a:r>
              <a:rPr lang="tr-TR" dirty="0"/>
              <a:t>Tasarım yapabilme yeteneğine sahip</a:t>
            </a:r>
          </a:p>
          <a:p>
            <a:r>
              <a:rPr lang="tr-TR" dirty="0"/>
              <a:t>Matematiğe ilgili ve bu alanda başarılı</a:t>
            </a:r>
          </a:p>
          <a:p>
            <a:r>
              <a:rPr lang="tr-TR" dirty="0"/>
              <a:t>Dikkatli, sabırlı, kendini yenileyebilen ve bilgisayar başında zaman geçirmekten hoşlanan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BB6F32DA-00B6-4190-B67F-9C4833475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4795" y="2097088"/>
            <a:ext cx="3237257" cy="21581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744392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vre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Devre</Template>
  <TotalTime>54</TotalTime>
  <Words>419</Words>
  <Application>Microsoft Office PowerPoint</Application>
  <PresentationFormat>Widescreen</PresentationFormat>
  <Paragraphs>80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Tw Cen MT</vt:lpstr>
      <vt:lpstr>Devre</vt:lpstr>
      <vt:lpstr>BİLİŞİM TEKNOLOJİLERİ</vt:lpstr>
      <vt:lpstr>Dallar</vt:lpstr>
      <vt:lpstr>Alan VE DAL dersleri</vt:lpstr>
      <vt:lpstr>Okulumuzda Bilişim Teknolojileri</vt:lpstr>
      <vt:lpstr>Mezuniyet Sonrası</vt:lpstr>
      <vt:lpstr>Tercih Edilebilecek Ön Lisans Alanları</vt:lpstr>
      <vt:lpstr>Tercih Edilebilecek Lisans Alanları</vt:lpstr>
      <vt:lpstr>İş İmkanları ve Çalışma Alanları</vt:lpstr>
      <vt:lpstr>Hangi öğrenciler için daha uygun?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BİLİŞİM TEKNOLOJİLERİ</dc:title>
  <dc:creator>Emrah Çelebi</dc:creator>
  <cp:lastModifiedBy>Emrah Celebi</cp:lastModifiedBy>
  <cp:revision>10</cp:revision>
  <dcterms:created xsi:type="dcterms:W3CDTF">2019-04-17T16:38:30Z</dcterms:created>
  <dcterms:modified xsi:type="dcterms:W3CDTF">2024-09-21T13:53:20Z</dcterms:modified>
</cp:coreProperties>
</file>